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65" r:id="rId4"/>
    <p:sldId id="263" r:id="rId5"/>
    <p:sldId id="264" r:id="rId6"/>
    <p:sldId id="275" r:id="rId7"/>
    <p:sldId id="267" r:id="rId8"/>
    <p:sldId id="272" r:id="rId9"/>
    <p:sldId id="273" r:id="rId10"/>
    <p:sldId id="274" r:id="rId11"/>
    <p:sldId id="266" r:id="rId12"/>
    <p:sldId id="276" r:id="rId13"/>
    <p:sldId id="277" r:id="rId14"/>
    <p:sldId id="279" r:id="rId15"/>
    <p:sldId id="288" r:id="rId16"/>
    <p:sldId id="278" r:id="rId17"/>
    <p:sldId id="280" r:id="rId18"/>
    <p:sldId id="284" r:id="rId19"/>
    <p:sldId id="281" r:id="rId20"/>
    <p:sldId id="283" r:id="rId21"/>
    <p:sldId id="282" r:id="rId22"/>
    <p:sldId id="287" r:id="rId23"/>
    <p:sldId id="285" r:id="rId24"/>
    <p:sldId id="286" r:id="rId25"/>
    <p:sldId id="28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pito chupito" initials="cc" lastIdx="1" clrIdx="0">
    <p:extLst>
      <p:ext uri="{19B8F6BF-5375-455C-9EA6-DF929625EA0E}">
        <p15:presenceInfo xmlns:p15="http://schemas.microsoft.com/office/powerpoint/2012/main" userId="2e3d7637868cf8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2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5/13/2020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319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84349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72476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81396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5/13/2020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9676831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31268068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16110619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5/13/2020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26045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5/13/2020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76950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5/13/2020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038175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5/13/2020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98438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5/13/2020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57786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DFD86C4-CE62-41E4-9842-97E6EC4BE95D}"/>
              </a:ext>
            </a:extLst>
          </p:cNvPr>
          <p:cNvSpPr/>
          <p:nvPr/>
        </p:nvSpPr>
        <p:spPr>
          <a:xfrm>
            <a:off x="3748465" y="1161502"/>
            <a:ext cx="4820500" cy="830997"/>
          </a:xfrm>
          <a:prstGeom prst="rect">
            <a:avLst/>
          </a:prstGeom>
          <a:ln>
            <a:noFill/>
          </a:ln>
        </p:spPr>
        <p:txBody>
          <a:bodyPr wrap="square">
            <a:spAutoFit/>
          </a:bodyPr>
          <a:lstStyle/>
          <a:p>
            <a:pPr algn="ctr"/>
            <a:r>
              <a:rPr lang="es-ES" sz="2400" b="1" dirty="0">
                <a:latin typeface="Selawik" panose="020B0502040204020203" pitchFamily="34" charset="0"/>
              </a:rPr>
              <a:t>Colegio Anglo Maipú</a:t>
            </a:r>
          </a:p>
          <a:p>
            <a:pPr algn="ctr"/>
            <a:r>
              <a:rPr lang="es-ES" sz="2400" b="1" dirty="0">
                <a:latin typeface="Selawik" panose="020B0502040204020203" pitchFamily="34" charset="0"/>
              </a:rPr>
              <a:t>1940-2020    80 Aniversario</a:t>
            </a:r>
          </a:p>
        </p:txBody>
      </p:sp>
      <p:pic>
        <p:nvPicPr>
          <p:cNvPr id="6" name="Imagen 5">
            <a:extLst>
              <a:ext uri="{FF2B5EF4-FFF2-40B4-BE49-F238E27FC236}">
                <a16:creationId xmlns:a16="http://schemas.microsoft.com/office/drawing/2014/main" xmlns="" id="{8CC777B0-EFF0-4323-82D6-087C65768118}"/>
              </a:ext>
            </a:extLst>
          </p:cNvPr>
          <p:cNvPicPr>
            <a:picLocks noChangeAspect="1"/>
          </p:cNvPicPr>
          <p:nvPr/>
        </p:nvPicPr>
        <p:blipFill>
          <a:blip r:embed="rId2"/>
          <a:stretch>
            <a:fillRect/>
          </a:stretch>
        </p:blipFill>
        <p:spPr>
          <a:xfrm>
            <a:off x="5156108" y="2137156"/>
            <a:ext cx="2083677" cy="1939293"/>
          </a:xfrm>
          <a:prstGeom prst="rect">
            <a:avLst/>
          </a:prstGeom>
        </p:spPr>
      </p:pic>
      <p:sp>
        <p:nvSpPr>
          <p:cNvPr id="8" name="Subtítulo 7">
            <a:extLst>
              <a:ext uri="{FF2B5EF4-FFF2-40B4-BE49-F238E27FC236}">
                <a16:creationId xmlns:a16="http://schemas.microsoft.com/office/drawing/2014/main" xmlns="" id="{386BF762-6BEA-4458-9FC2-606A0BDBF578}"/>
              </a:ext>
            </a:extLst>
          </p:cNvPr>
          <p:cNvSpPr>
            <a:spLocks noGrp="1"/>
          </p:cNvSpPr>
          <p:nvPr>
            <p:ph type="subTitle" idx="1"/>
          </p:nvPr>
        </p:nvSpPr>
        <p:spPr>
          <a:xfrm>
            <a:off x="2321792" y="4170583"/>
            <a:ext cx="8045373" cy="2117096"/>
          </a:xfrm>
        </p:spPr>
        <p:txBody>
          <a:bodyPr>
            <a:normAutofit/>
          </a:bodyPr>
          <a:lstStyle/>
          <a:p>
            <a:r>
              <a:rPr lang="es-MX" sz="5400" dirty="0">
                <a:solidFill>
                  <a:schemeClr val="tx1"/>
                </a:solidFill>
                <a:latin typeface="Mistral" panose="03090702030407020403" pitchFamily="66" charset="0"/>
              </a:rPr>
              <a:t>Resiliencia  en tiempos</a:t>
            </a:r>
          </a:p>
          <a:p>
            <a:pPr lvl="0" defTabSz="457200">
              <a:spcBef>
                <a:spcPts val="0"/>
              </a:spcBef>
              <a:buClrTx/>
            </a:pPr>
            <a:r>
              <a:rPr lang="es-MX" sz="5400" dirty="0">
                <a:solidFill>
                  <a:schemeClr val="tx1"/>
                </a:solidFill>
                <a:latin typeface="Mistral" panose="03090702030407020403" pitchFamily="66" charset="0"/>
              </a:rPr>
              <a:t> de covid 19</a:t>
            </a:r>
          </a:p>
          <a:p>
            <a:pPr lvl="0" defTabSz="457200">
              <a:spcBef>
                <a:spcPts val="0"/>
              </a:spcBef>
              <a:buClrTx/>
            </a:pPr>
            <a:endParaRPr lang="es-MX" sz="5400" dirty="0">
              <a:solidFill>
                <a:schemeClr val="tx1"/>
              </a:solidFill>
              <a:latin typeface="Mistral" panose="03090702030407020403" pitchFamily="66" charset="0"/>
            </a:endParaRPr>
          </a:p>
          <a:p>
            <a:endParaRPr lang="es-MX" sz="5400" dirty="0">
              <a:solidFill>
                <a:schemeClr val="tx1"/>
              </a:solidFill>
              <a:latin typeface="Mistral" panose="03090702030407020403" pitchFamily="66" charset="0"/>
            </a:endParaRPr>
          </a:p>
          <a:p>
            <a:endParaRPr lang="es-MX" sz="5400" dirty="0">
              <a:solidFill>
                <a:schemeClr val="tx1"/>
              </a:solidFill>
              <a:latin typeface="Mistral" panose="03090702030407020403" pitchFamily="66" charset="0"/>
            </a:endParaRPr>
          </a:p>
          <a:p>
            <a:endParaRPr lang="es-MX" sz="5400" dirty="0">
              <a:solidFill>
                <a:schemeClr val="tx1"/>
              </a:solidFill>
              <a:latin typeface="Mistral" panose="03090702030407020403" pitchFamily="66" charset="0"/>
            </a:endParaRPr>
          </a:p>
          <a:p>
            <a:endParaRPr lang="es-ES" sz="5400" dirty="0">
              <a:solidFill>
                <a:schemeClr val="tx1"/>
              </a:solidFill>
              <a:latin typeface="Mistral" panose="03090702030407020403" pitchFamily="66" charset="0"/>
            </a:endParaRPr>
          </a:p>
        </p:txBody>
      </p:sp>
    </p:spTree>
    <p:extLst>
      <p:ext uri="{BB962C8B-B14F-4D97-AF65-F5344CB8AC3E}">
        <p14:creationId xmlns:p14="http://schemas.microsoft.com/office/powerpoint/2010/main" val="49111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D2587E2-08F0-492C-80F5-FF3A43F85B36}"/>
              </a:ext>
            </a:extLst>
          </p:cNvPr>
          <p:cNvSpPr/>
          <p:nvPr/>
        </p:nvSpPr>
        <p:spPr>
          <a:xfrm>
            <a:off x="931817" y="375413"/>
            <a:ext cx="7175863" cy="5178982"/>
          </a:xfrm>
          <a:prstGeom prst="rect">
            <a:avLst/>
          </a:prstGeom>
          <a:ln w="38100">
            <a:solidFill>
              <a:srgbClr val="0070C0"/>
            </a:solidFill>
          </a:ln>
        </p:spPr>
        <p:txBody>
          <a:bodyPr wrap="square">
            <a:spAutoFit/>
          </a:bodyPr>
          <a:lstStyle/>
          <a:p>
            <a:pPr lvl="0" fontAlgn="base">
              <a:lnSpc>
                <a:spcPct val="107000"/>
              </a:lnSpc>
              <a:spcAft>
                <a:spcPts val="800"/>
              </a:spcAft>
            </a:pPr>
            <a:r>
              <a:rPr lang="es-ES" sz="2800" b="1" dirty="0">
                <a:solidFill>
                  <a:srgbClr val="EE12BF"/>
                </a:solidFill>
                <a:latin typeface="Gill Sans MT" panose="020B0502020104020203" pitchFamily="34" charset="0"/>
                <a:ea typeface="Times New Roman" panose="02020603050405020304" pitchFamily="18" charset="0"/>
                <a:cs typeface="Times New Roman" panose="02020603050405020304" pitchFamily="18" charset="0"/>
              </a:rPr>
              <a:t>5.ENSEÑÁLES LA IMPORTANCIA DE VER LOS PROBLEMAS COMO RETOS.</a:t>
            </a:r>
          </a:p>
          <a:p>
            <a:pPr lvl="0" algn="just" fontAlgn="base"/>
            <a:r>
              <a:rPr lang="es-ES" sz="2600" dirty="0">
                <a:latin typeface="Gill Sans MT" panose="020B0502020104020203" pitchFamily="34" charset="0"/>
                <a:ea typeface="Times New Roman" panose="02020603050405020304" pitchFamily="18" charset="0"/>
                <a:cs typeface="Times New Roman" panose="02020603050405020304" pitchFamily="18" charset="0"/>
              </a:rPr>
              <a:t>La vida está llena de desafíos. Destierre la palabra “problema”.</a:t>
            </a:r>
            <a:r>
              <a:rPr lang="es-MX" sz="2600" dirty="0">
                <a:solidFill>
                  <a:srgbClr val="111111"/>
                </a:solidFill>
                <a:latin typeface="Arial" panose="020B0604020202020204" pitchFamily="34" charset="0"/>
              </a:rPr>
              <a:t> Inculque en ellos que cada “asunto complejo” es un “reto”.</a:t>
            </a:r>
            <a:r>
              <a:rPr lang="es-ES" sz="2600" dirty="0">
                <a:latin typeface="Gill Sans MT" panose="020B0502020104020203" pitchFamily="34" charset="0"/>
                <a:ea typeface="Times New Roman" panose="02020603050405020304" pitchFamily="18" charset="0"/>
                <a:cs typeface="Times New Roman" panose="02020603050405020304" pitchFamily="18" charset="0"/>
              </a:rPr>
              <a:t> </a:t>
            </a:r>
            <a:r>
              <a:rPr lang="es-ES" sz="26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Esto aumenta nuestra sensación de autoeficacia y de un aprendizaje para la vida. Podremos tener mejores resultados al  apoyar a nuestros hijos e hijas  al fomentar que  los errores y fracasos son parte de la vida.</a:t>
            </a:r>
            <a:r>
              <a:rPr lang="es-MX" sz="2600" b="1" dirty="0">
                <a:solidFill>
                  <a:srgbClr val="111111"/>
                </a:solidFill>
                <a:latin typeface="Arial" panose="020B0604020202020204" pitchFamily="34" charset="0"/>
              </a:rPr>
              <a:t> </a:t>
            </a:r>
            <a:r>
              <a:rPr lang="es-MX" sz="2600" dirty="0">
                <a:solidFill>
                  <a:srgbClr val="111111"/>
                </a:solidFill>
                <a:latin typeface="Arial" panose="020B0604020202020204" pitchFamily="34" charset="0"/>
              </a:rPr>
              <a:t>Sólo </a:t>
            </a:r>
            <a:r>
              <a:rPr lang="es-MX" sz="2400" dirty="0">
                <a:solidFill>
                  <a:srgbClr val="111111"/>
                </a:solidFill>
                <a:latin typeface="Arial" panose="020B0604020202020204" pitchFamily="34" charset="0"/>
              </a:rPr>
              <a:t>podemos abandonar un hábito negativo sustituyéndolo por uno positivo. </a:t>
            </a:r>
            <a:endParaRPr lang="es-ES" sz="2600" dirty="0">
              <a:solidFill>
                <a:prstClr val="black">
                  <a:lumMod val="65000"/>
                  <a:lumOff val="35000"/>
                </a:prstClr>
              </a:solidFill>
              <a:latin typeface="Gill Sans MT" panose="020B0502020104020203" pitchFamily="34" charset="0"/>
            </a:endParaRPr>
          </a:p>
        </p:txBody>
      </p:sp>
      <p:pic>
        <p:nvPicPr>
          <p:cNvPr id="3" name="Imagen 2">
            <a:extLst>
              <a:ext uri="{FF2B5EF4-FFF2-40B4-BE49-F238E27FC236}">
                <a16:creationId xmlns:a16="http://schemas.microsoft.com/office/drawing/2014/main" xmlns="" id="{F1604AE4-9887-497D-B183-C16A007BB48C}"/>
              </a:ext>
            </a:extLst>
          </p:cNvPr>
          <p:cNvPicPr>
            <a:picLocks noChangeAspect="1"/>
          </p:cNvPicPr>
          <p:nvPr/>
        </p:nvPicPr>
        <p:blipFill>
          <a:blip r:embed="rId2"/>
          <a:stretch>
            <a:fillRect/>
          </a:stretch>
        </p:blipFill>
        <p:spPr>
          <a:xfrm>
            <a:off x="8285285" y="965915"/>
            <a:ext cx="3598704" cy="4234205"/>
          </a:xfrm>
          <a:prstGeom prst="rect">
            <a:avLst/>
          </a:prstGeom>
        </p:spPr>
      </p:pic>
    </p:spTree>
    <p:extLst>
      <p:ext uri="{BB962C8B-B14F-4D97-AF65-F5344CB8AC3E}">
        <p14:creationId xmlns:p14="http://schemas.microsoft.com/office/powerpoint/2010/main" val="2384683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4467F7C6-F137-49E0-8932-CF0554E15FE0}"/>
              </a:ext>
            </a:extLst>
          </p:cNvPr>
          <p:cNvSpPr/>
          <p:nvPr/>
        </p:nvSpPr>
        <p:spPr>
          <a:xfrm>
            <a:off x="935665" y="245214"/>
            <a:ext cx="10951535" cy="6414385"/>
          </a:xfrm>
          <a:prstGeom prst="rect">
            <a:avLst/>
          </a:prstGeom>
          <a:ln w="38100">
            <a:solidFill>
              <a:srgbClr val="0070C0"/>
            </a:solidFill>
          </a:ln>
        </p:spPr>
        <p:txBody>
          <a:bodyPr wrap="square">
            <a:spAutoFit/>
          </a:bodyPr>
          <a:lstStyle/>
          <a:p>
            <a:pPr algn="ctr" fontAlgn="base">
              <a:lnSpc>
                <a:spcPct val="107000"/>
              </a:lnSpc>
              <a:spcAft>
                <a:spcPts val="800"/>
              </a:spcAft>
            </a:pPr>
            <a:r>
              <a:rPr lang="es-ES" sz="3200" b="1" dirty="0">
                <a:solidFill>
                  <a:srgbClr val="000000"/>
                </a:solidFill>
                <a:ea typeface="Times New Roman" panose="02020603050405020304" pitchFamily="18" charset="0"/>
                <a:cs typeface="Times New Roman" panose="02020603050405020304" pitchFamily="18" charset="0"/>
              </a:rPr>
              <a:t>PERO ¿DE DÓNDE VIENE ESA CAPACIDAD?</a:t>
            </a:r>
          </a:p>
          <a:p>
            <a:pPr algn="just" fontAlgn="base"/>
            <a:r>
              <a:rPr lang="es-ES" sz="2800" dirty="0">
                <a:solidFill>
                  <a:srgbClr val="000000"/>
                </a:solidFill>
                <a:ea typeface="Times New Roman" panose="02020603050405020304" pitchFamily="18" charset="0"/>
                <a:cs typeface="Times New Roman" panose="02020603050405020304" pitchFamily="18" charset="0"/>
              </a:rPr>
              <a:t>En el fenómeno de la resiliencia en niños  se encontraron  que varias variables se relacionaban con aquellas que ayudan a superar el estrés: factores genéticos, como la inteligencia, junto al control interno (percepción de que uno mismo controla su vida), el círculo familiar, el ambiente social, las relaciones de crianza, la intensidad y duración del evento traumático y  la edad del niño o adolescente. Las experiencias dolorosas y traumáticas pueden modificar por completo la vida de una persona. Y también, es en estas situaciones dolorosas, una persona puede aprender y fortalecerse. </a:t>
            </a:r>
          </a:p>
          <a:p>
            <a:pPr algn="just" fontAlgn="base">
              <a:lnSpc>
                <a:spcPct val="107000"/>
              </a:lnSpc>
              <a:spcAft>
                <a:spcPts val="800"/>
              </a:spcAft>
            </a:pPr>
            <a:r>
              <a:rPr lang="es-ES" sz="2800" b="1" dirty="0">
                <a:solidFill>
                  <a:srgbClr val="000000"/>
                </a:solidFill>
                <a:ea typeface="Times New Roman" panose="02020603050405020304" pitchFamily="18" charset="0"/>
                <a:cs typeface="Times New Roman" panose="02020603050405020304" pitchFamily="18" charset="0"/>
              </a:rPr>
              <a:t>En numerosos  estudios acerca de la resiliencia  se comprobó que una de las variables más decidoras en como los niños y niñas  era las posibilidades que tenían de compartir sus experiencias y socializarlas a través del juego, a saber:</a:t>
            </a:r>
          </a:p>
        </p:txBody>
      </p:sp>
    </p:spTree>
    <p:extLst>
      <p:ext uri="{BB962C8B-B14F-4D97-AF65-F5344CB8AC3E}">
        <p14:creationId xmlns:p14="http://schemas.microsoft.com/office/powerpoint/2010/main" val="939549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xmlns="" id="{C98F4480-8749-4E48-82BB-3A0F2F311E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a:extLst>
              <a:ext uri="{FF2B5EF4-FFF2-40B4-BE49-F238E27FC236}">
                <a16:creationId xmlns:a16="http://schemas.microsoft.com/office/drawing/2014/main" xmlns="" id="{5249F694-12BA-47C4-9FF3-570372F3B9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ángulo 2">
            <a:extLst>
              <a:ext uri="{FF2B5EF4-FFF2-40B4-BE49-F238E27FC236}">
                <a16:creationId xmlns:a16="http://schemas.microsoft.com/office/drawing/2014/main" xmlns="" id="{4580C91D-CBA0-4F66-B031-2B7C3775836F}"/>
              </a:ext>
            </a:extLst>
          </p:cNvPr>
          <p:cNvSpPr/>
          <p:nvPr/>
        </p:nvSpPr>
        <p:spPr>
          <a:xfrm>
            <a:off x="2062975" y="262333"/>
            <a:ext cx="7348653" cy="561124"/>
          </a:xfrm>
          <a:prstGeom prst="rect">
            <a:avLst/>
          </a:prstGeom>
        </p:spPr>
        <p:txBody>
          <a:bodyPr vert="horz" lIns="91440" tIns="45720" rIns="91440" bIns="45720" rtlCol="0" anchor="t">
            <a:noAutofit/>
          </a:bodyPr>
          <a:lstStyle/>
          <a:p>
            <a:pPr defTabSz="914400">
              <a:lnSpc>
                <a:spcPct val="90000"/>
              </a:lnSpc>
              <a:spcBef>
                <a:spcPct val="0"/>
              </a:spcBef>
              <a:spcAft>
                <a:spcPts val="600"/>
              </a:spcAft>
            </a:pPr>
            <a:r>
              <a:rPr lang="en-US" sz="3200" b="1" cap="all" spc="200" dirty="0">
                <a:ea typeface="+mj-ea"/>
                <a:cs typeface="+mj-cs"/>
              </a:rPr>
              <a:t>EL JUEGO  y  LA RESILIENCIA </a:t>
            </a:r>
          </a:p>
        </p:txBody>
      </p:sp>
      <p:sp>
        <p:nvSpPr>
          <p:cNvPr id="4" name="Rectángulo 3">
            <a:extLst>
              <a:ext uri="{FF2B5EF4-FFF2-40B4-BE49-F238E27FC236}">
                <a16:creationId xmlns:a16="http://schemas.microsoft.com/office/drawing/2014/main" xmlns="" id="{3B671084-CD03-4308-AE15-54DCAFCF9391}"/>
              </a:ext>
            </a:extLst>
          </p:cNvPr>
          <p:cNvSpPr/>
          <p:nvPr/>
        </p:nvSpPr>
        <p:spPr>
          <a:xfrm>
            <a:off x="925915" y="1013712"/>
            <a:ext cx="6580874" cy="5230333"/>
          </a:xfrm>
          <a:prstGeom prst="rect">
            <a:avLst/>
          </a:prstGeom>
          <a:ln w="38100">
            <a:solidFill>
              <a:srgbClr val="0070C0"/>
            </a:solidFill>
          </a:ln>
        </p:spPr>
        <p:txBody>
          <a:bodyPr vert="horz" lIns="91440" tIns="45720" rIns="91440" bIns="45720" rtlCol="0">
            <a:noAutofit/>
          </a:bodyPr>
          <a:lstStyle/>
          <a:p>
            <a:pPr indent="-228600" defTabSz="914400">
              <a:spcBef>
                <a:spcPts val="700"/>
              </a:spcBef>
              <a:buClr>
                <a:schemeClr val="tx2"/>
              </a:buClr>
            </a:pPr>
            <a:r>
              <a:rPr lang="en-US" sz="2800" b="1" dirty="0">
                <a:solidFill>
                  <a:schemeClr val="accent2">
                    <a:lumMod val="75000"/>
                  </a:schemeClr>
                </a:solidFill>
              </a:rPr>
              <a:t>1.-SENTIDO DEL HUMOR</a:t>
            </a:r>
          </a:p>
          <a:p>
            <a:pPr indent="-228600" algn="just" defTabSz="914400">
              <a:buClr>
                <a:schemeClr val="tx2"/>
              </a:buClr>
            </a:pPr>
            <a:r>
              <a:rPr lang="en-US" sz="2800" dirty="0"/>
              <a:t>Si bien es cierto,  el sentido del humor no se enseña, pero se puede generar  “un ambiente de confianza” para que los niños  se sienta cómodos al reír y logren liberar  tensiones”, así  también tener nuevas experiencias  al socializarlas positivamente. </a:t>
            </a:r>
          </a:p>
          <a:p>
            <a:pPr indent="-228600" algn="just" defTabSz="914400">
              <a:buClr>
                <a:schemeClr val="tx2"/>
              </a:buClr>
            </a:pPr>
            <a:r>
              <a:rPr lang="en-US" sz="2800" dirty="0"/>
              <a:t>El humor permite “…no tomarse las cosas tan en serio    y  hallar las salidas.  El mirar las cosas desde el revés permite tomar distancia de los conflictos” y pensar en </a:t>
            </a:r>
            <a:r>
              <a:rPr lang="en-US" sz="2800" dirty="0" err="1"/>
              <a:t>su</a:t>
            </a:r>
            <a:r>
              <a:rPr lang="en-US" sz="2800" dirty="0"/>
              <a:t> </a:t>
            </a:r>
            <a:r>
              <a:rPr lang="en-US" sz="2800" dirty="0" err="1"/>
              <a:t>solución</a:t>
            </a:r>
            <a:r>
              <a:rPr lang="en-US" sz="2800" dirty="0"/>
              <a:t>.</a:t>
            </a:r>
          </a:p>
        </p:txBody>
      </p:sp>
      <p:pic>
        <p:nvPicPr>
          <p:cNvPr id="5" name="Imagen 4">
            <a:extLst>
              <a:ext uri="{FF2B5EF4-FFF2-40B4-BE49-F238E27FC236}">
                <a16:creationId xmlns:a16="http://schemas.microsoft.com/office/drawing/2014/main" xmlns="" id="{943F7735-9B6F-4FBA-8677-A8253025725B}"/>
              </a:ext>
            </a:extLst>
          </p:cNvPr>
          <p:cNvPicPr>
            <a:picLocks noChangeAspect="1"/>
          </p:cNvPicPr>
          <p:nvPr/>
        </p:nvPicPr>
        <p:blipFill rotWithShape="1">
          <a:blip r:embed="rId2"/>
          <a:srcRect r="33373" b="-2"/>
          <a:stretch/>
        </p:blipFill>
        <p:spPr>
          <a:xfrm>
            <a:off x="7549116" y="580713"/>
            <a:ext cx="4231758"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
        <p:nvSpPr>
          <p:cNvPr id="2" name="Rectángulo 1">
            <a:extLst>
              <a:ext uri="{FF2B5EF4-FFF2-40B4-BE49-F238E27FC236}">
                <a16:creationId xmlns:a16="http://schemas.microsoft.com/office/drawing/2014/main" xmlns="" id="{8E90784C-ADF4-4A23-9980-0DD35ED2CE73}"/>
              </a:ext>
            </a:extLst>
          </p:cNvPr>
          <p:cNvSpPr/>
          <p:nvPr/>
        </p:nvSpPr>
        <p:spPr>
          <a:xfrm>
            <a:off x="1022252" y="185896"/>
            <a:ext cx="6813453" cy="815608"/>
          </a:xfrm>
          <a:prstGeom prst="rect">
            <a:avLst/>
          </a:prstGeom>
        </p:spPr>
        <p:txBody>
          <a:bodyPr wrap="square">
            <a:spAutoFit/>
          </a:bodyPr>
          <a:lstStyle/>
          <a:p>
            <a:pPr>
              <a:spcAft>
                <a:spcPts val="600"/>
              </a:spcAft>
            </a:pPr>
            <a:endParaRPr lang="es-ES" sz="2400" dirty="0">
              <a:solidFill>
                <a:srgbClr val="000000"/>
              </a:solidFill>
              <a:cs typeface="Times New Roman" panose="02020603050405020304" pitchFamily="18" charset="0"/>
            </a:endParaRPr>
          </a:p>
          <a:p>
            <a:pPr>
              <a:spcAft>
                <a:spcPts val="600"/>
              </a:spcAft>
            </a:pPr>
            <a:endParaRPr lang="es-ES" dirty="0"/>
          </a:p>
        </p:txBody>
      </p:sp>
    </p:spTree>
    <p:extLst>
      <p:ext uri="{BB962C8B-B14F-4D97-AF65-F5344CB8AC3E}">
        <p14:creationId xmlns:p14="http://schemas.microsoft.com/office/powerpoint/2010/main" val="3594254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1727E91-30BB-4F46-97DC-7E225CAF42AE}"/>
              </a:ext>
            </a:extLst>
          </p:cNvPr>
          <p:cNvSpPr/>
          <p:nvPr/>
        </p:nvSpPr>
        <p:spPr>
          <a:xfrm>
            <a:off x="1090394" y="887709"/>
            <a:ext cx="6007091" cy="4801314"/>
          </a:xfrm>
          <a:prstGeom prst="rect">
            <a:avLst/>
          </a:prstGeom>
          <a:ln w="38100">
            <a:solidFill>
              <a:srgbClr val="0070C0"/>
            </a:solidFill>
          </a:ln>
        </p:spPr>
        <p:txBody>
          <a:bodyPr wrap="square">
            <a:spAutoFit/>
          </a:bodyPr>
          <a:lstStyle/>
          <a:p>
            <a:pPr algn="just"/>
            <a:r>
              <a:rPr lang="es-MX" sz="2400" b="1" dirty="0">
                <a:solidFill>
                  <a:schemeClr val="accent6">
                    <a:lumMod val="75000"/>
                  </a:schemeClr>
                </a:solidFill>
              </a:rPr>
              <a:t>2.- EL JUEGO  Y LA CAPACIDAD DE RELACIONARSE CON OTROS</a:t>
            </a:r>
            <a:endParaRPr lang="es-MX" sz="2400" dirty="0"/>
          </a:p>
          <a:p>
            <a:pPr algn="just"/>
            <a:r>
              <a:rPr lang="es-MX" sz="2400" dirty="0"/>
              <a:t>Los niños se construyen en relación con otros y en su proceso necesitan  de relaciones interpersonales en las que pueda plasmarse, identificarse,   expresarse en todas sus dimensiones y ser aceptado plenamente tal como es. Contribuye a desarrollar la empatía, conocida como la habilidad para ponerse en el lugar de otros y otras. Acompáñelo en la búsqueda de sus amistades, genere un vínculo positivo y sincero con sus amistades.</a:t>
            </a:r>
          </a:p>
          <a:p>
            <a:endParaRPr lang="es-ES" dirty="0"/>
          </a:p>
        </p:txBody>
      </p:sp>
      <p:pic>
        <p:nvPicPr>
          <p:cNvPr id="3" name="Imagen 2">
            <a:extLst>
              <a:ext uri="{FF2B5EF4-FFF2-40B4-BE49-F238E27FC236}">
                <a16:creationId xmlns:a16="http://schemas.microsoft.com/office/drawing/2014/main" xmlns="" id="{EDB51D50-58CA-418E-BD58-E1302F66855D}"/>
              </a:ext>
            </a:extLst>
          </p:cNvPr>
          <p:cNvPicPr>
            <a:picLocks noChangeAspect="1"/>
          </p:cNvPicPr>
          <p:nvPr/>
        </p:nvPicPr>
        <p:blipFill>
          <a:blip r:embed="rId2"/>
          <a:stretch>
            <a:fillRect/>
          </a:stretch>
        </p:blipFill>
        <p:spPr>
          <a:xfrm>
            <a:off x="7415835" y="1232284"/>
            <a:ext cx="4231757" cy="4112164"/>
          </a:xfrm>
          <a:prstGeom prst="rect">
            <a:avLst/>
          </a:prstGeom>
        </p:spPr>
      </p:pic>
    </p:spTree>
    <p:extLst>
      <p:ext uri="{BB962C8B-B14F-4D97-AF65-F5344CB8AC3E}">
        <p14:creationId xmlns:p14="http://schemas.microsoft.com/office/powerpoint/2010/main" val="187618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FE7128A-5780-4E68-805A-101C8C5A83C2}"/>
              </a:ext>
            </a:extLst>
          </p:cNvPr>
          <p:cNvSpPr/>
          <p:nvPr/>
        </p:nvSpPr>
        <p:spPr>
          <a:xfrm>
            <a:off x="5465135" y="339160"/>
            <a:ext cx="6251944" cy="5632311"/>
          </a:xfrm>
          <a:prstGeom prst="rect">
            <a:avLst/>
          </a:prstGeom>
          <a:ln w="38100">
            <a:solidFill>
              <a:srgbClr val="0070C0"/>
            </a:solidFill>
          </a:ln>
        </p:spPr>
        <p:txBody>
          <a:bodyPr wrap="square">
            <a:spAutoFit/>
          </a:bodyPr>
          <a:lstStyle/>
          <a:p>
            <a:r>
              <a:rPr lang="es-MX" sz="2400" b="1" dirty="0">
                <a:solidFill>
                  <a:srgbClr val="00B050"/>
                </a:solidFill>
              </a:rPr>
              <a:t>3.- EL JUEGO COMO PROMOTOR DE LA INICIATIVA</a:t>
            </a:r>
          </a:p>
          <a:p>
            <a:pPr algn="just"/>
            <a:r>
              <a:rPr lang="es-MX" sz="2400" dirty="0"/>
              <a:t>La iniciativa se refiere a “la tendencia a exigirse a uno mismo y a ponerse a prueba en situaciones cada vez más exigentes, es un impulso para lograr la experiencia”. </a:t>
            </a:r>
          </a:p>
          <a:p>
            <a:pPr algn="just"/>
            <a:r>
              <a:rPr lang="es-MX" sz="2400" dirty="0"/>
              <a:t>Dicha experiencia comienza en la niñez con la exploración, que es definida como la “tendencia a seguir la propia curiosidad, a explorar el mundo físico a través del ensayo y error” que se desarrolla a través del juego. Permita y oriente  a  sus hijos en  la curiosidad, la experimentación del mundo. No critique ni se exprese en forma negativa o violenta frente al error. </a:t>
            </a:r>
            <a:r>
              <a:rPr lang="es-MX" sz="2400" dirty="0">
                <a:solidFill>
                  <a:prstClr val="black"/>
                </a:solidFill>
              </a:rPr>
              <a:t>Acepte el error. </a:t>
            </a:r>
            <a:endParaRPr lang="es-ES" sz="2400" dirty="0"/>
          </a:p>
        </p:txBody>
      </p:sp>
      <p:pic>
        <p:nvPicPr>
          <p:cNvPr id="4" name="Imagen 3">
            <a:extLst>
              <a:ext uri="{FF2B5EF4-FFF2-40B4-BE49-F238E27FC236}">
                <a16:creationId xmlns:a16="http://schemas.microsoft.com/office/drawing/2014/main" xmlns="" id="{0E665D03-06C5-4CCD-834D-4039FEC4E2DC}"/>
              </a:ext>
            </a:extLst>
          </p:cNvPr>
          <p:cNvPicPr>
            <a:picLocks noChangeAspect="1"/>
          </p:cNvPicPr>
          <p:nvPr/>
        </p:nvPicPr>
        <p:blipFill>
          <a:blip r:embed="rId2"/>
          <a:stretch>
            <a:fillRect/>
          </a:stretch>
        </p:blipFill>
        <p:spPr>
          <a:xfrm>
            <a:off x="1140530" y="888642"/>
            <a:ext cx="3987181" cy="4533346"/>
          </a:xfrm>
          <a:prstGeom prst="rect">
            <a:avLst/>
          </a:prstGeom>
        </p:spPr>
      </p:pic>
    </p:spTree>
    <p:extLst>
      <p:ext uri="{BB962C8B-B14F-4D97-AF65-F5344CB8AC3E}">
        <p14:creationId xmlns:p14="http://schemas.microsoft.com/office/powerpoint/2010/main" val="117063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E1D787-7228-4466-8603-C2B2CBA649A1}"/>
              </a:ext>
            </a:extLst>
          </p:cNvPr>
          <p:cNvSpPr>
            <a:spLocks noGrp="1"/>
          </p:cNvSpPr>
          <p:nvPr>
            <p:ph type="title"/>
          </p:nvPr>
        </p:nvSpPr>
        <p:spPr>
          <a:xfrm>
            <a:off x="865916" y="725284"/>
            <a:ext cx="10178322" cy="1492132"/>
          </a:xfrm>
        </p:spPr>
        <p:txBody>
          <a:bodyPr>
            <a:normAutofit/>
          </a:bodyPr>
          <a:lstStyle/>
          <a:p>
            <a:pPr algn="ctr"/>
            <a:r>
              <a:rPr lang="es-ES" dirty="0">
                <a:latin typeface="Modern Love Grunge" panose="04070805081005020601" pitchFamily="82" charset="0"/>
              </a:rPr>
              <a:t>Para ir sanando nuestras emociones </a:t>
            </a:r>
          </a:p>
        </p:txBody>
      </p:sp>
      <p:sp>
        <p:nvSpPr>
          <p:cNvPr id="14" name="Rectángulo 13">
            <a:extLst>
              <a:ext uri="{FF2B5EF4-FFF2-40B4-BE49-F238E27FC236}">
                <a16:creationId xmlns:a16="http://schemas.microsoft.com/office/drawing/2014/main" xmlns="" id="{628C8E86-E377-4316-9E42-8ACC10CF8157}"/>
              </a:ext>
            </a:extLst>
          </p:cNvPr>
          <p:cNvSpPr/>
          <p:nvPr/>
        </p:nvSpPr>
        <p:spPr>
          <a:xfrm>
            <a:off x="950411" y="2056686"/>
            <a:ext cx="10579949" cy="3139321"/>
          </a:xfrm>
          <a:prstGeom prst="rect">
            <a:avLst/>
          </a:prstGeom>
          <a:ln w="57150">
            <a:solidFill>
              <a:srgbClr val="0070C0"/>
            </a:solidFill>
          </a:ln>
        </p:spPr>
        <p:txBody>
          <a:bodyPr wrap="square">
            <a:spAutoFit/>
          </a:bodyPr>
          <a:lstStyle/>
          <a:p>
            <a:pPr marL="342900" lvl="0" indent="-342900">
              <a:buFont typeface="Arial" panose="020B0604020202020204" pitchFamily="34" charset="0"/>
              <a:buChar char="•"/>
            </a:pPr>
            <a:r>
              <a:rPr lang="es-ES" sz="2400" dirty="0">
                <a:solidFill>
                  <a:prstClr val="black"/>
                </a:solidFill>
                <a:ea typeface="Calibri" panose="020F0502020204030204" pitchFamily="34" charset="0"/>
                <a:cs typeface="Times New Roman" panose="02020603050405020304" pitchFamily="18" charset="0"/>
              </a:rPr>
              <a:t>La emoción que estoy sintiendo en el momento es… ¿Cómo se llama esta emoción o ese sentimiento? ¿Qué hago cuando la siento?</a:t>
            </a:r>
          </a:p>
          <a:p>
            <a:pPr marL="342900" lvl="0" indent="-342900">
              <a:buFont typeface="Arial" panose="020B0604020202020204" pitchFamily="34" charset="0"/>
              <a:buChar char="•"/>
            </a:pPr>
            <a:r>
              <a:rPr lang="es-ES" sz="2400" dirty="0"/>
              <a:t>¿ Cómo ayudo a mi hijo/a para que esta experiencia  sea un aprendizaje de vida? </a:t>
            </a:r>
          </a:p>
          <a:p>
            <a:pPr marL="342900" lvl="0" indent="-342900">
              <a:buFont typeface="Arial" panose="020B0604020202020204" pitchFamily="34" charset="0"/>
              <a:buChar char="•"/>
            </a:pPr>
            <a:r>
              <a:rPr lang="es-ES" sz="2400" dirty="0"/>
              <a:t>¿ Me río y juego con ellos o ellas?</a:t>
            </a:r>
          </a:p>
          <a:p>
            <a:pPr marL="342900" indent="-342900">
              <a:lnSpc>
                <a:spcPct val="150000"/>
              </a:lnSpc>
              <a:buFont typeface="Arial" panose="020B0604020202020204" pitchFamily="34" charset="0"/>
              <a:buChar char="•"/>
            </a:pPr>
            <a:r>
              <a:rPr lang="es-ES" sz="2400" dirty="0"/>
              <a:t>¿ El lenguaje que utilizo con mis  hijos o  hijas es positivo y esperanzador?</a:t>
            </a:r>
          </a:p>
          <a:p>
            <a:pPr marL="342900" indent="-342900">
              <a:buFont typeface="Arial" panose="020B0604020202020204" pitchFamily="34" charset="0"/>
              <a:buChar char="•"/>
            </a:pPr>
            <a:r>
              <a:rPr lang="es-ES" sz="2400" dirty="0"/>
              <a:t>Dentro de mis  posibilidades de tiempo, ¿dedico un espacio para conversar, jugar  o compartir con mis  hijos/as ?  </a:t>
            </a:r>
          </a:p>
          <a:p>
            <a:endParaRPr lang="es-ES" dirty="0"/>
          </a:p>
        </p:txBody>
      </p:sp>
    </p:spTree>
    <p:extLst>
      <p:ext uri="{BB962C8B-B14F-4D97-AF65-F5344CB8AC3E}">
        <p14:creationId xmlns:p14="http://schemas.microsoft.com/office/powerpoint/2010/main" val="2826651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6EC696D-C772-4CFD-87C3-A9A1CE4224FE}"/>
              </a:ext>
            </a:extLst>
          </p:cNvPr>
          <p:cNvSpPr/>
          <p:nvPr/>
        </p:nvSpPr>
        <p:spPr>
          <a:xfrm>
            <a:off x="2930696" y="224688"/>
            <a:ext cx="8549135" cy="584775"/>
          </a:xfrm>
          <a:prstGeom prst="rect">
            <a:avLst/>
          </a:prstGeom>
        </p:spPr>
        <p:txBody>
          <a:bodyPr wrap="none">
            <a:spAutoFit/>
          </a:bodyPr>
          <a:lstStyle/>
          <a:p>
            <a:r>
              <a:rPr lang="es-MX" sz="3200" b="1" dirty="0"/>
              <a:t>JUEGOS GRUPALES FÁCILES DE HACER </a:t>
            </a:r>
            <a:endParaRPr lang="es-ES" sz="3200" b="1" dirty="0"/>
          </a:p>
        </p:txBody>
      </p:sp>
      <p:pic>
        <p:nvPicPr>
          <p:cNvPr id="6" name="Imagen 5">
            <a:extLst>
              <a:ext uri="{FF2B5EF4-FFF2-40B4-BE49-F238E27FC236}">
                <a16:creationId xmlns:a16="http://schemas.microsoft.com/office/drawing/2014/main" xmlns="" id="{CCF74481-A25D-449D-8BC7-2C47BD88DDD6}"/>
              </a:ext>
            </a:extLst>
          </p:cNvPr>
          <p:cNvPicPr>
            <a:picLocks noChangeAspect="1"/>
          </p:cNvPicPr>
          <p:nvPr/>
        </p:nvPicPr>
        <p:blipFill>
          <a:blip r:embed="rId2"/>
          <a:stretch>
            <a:fillRect/>
          </a:stretch>
        </p:blipFill>
        <p:spPr>
          <a:xfrm>
            <a:off x="1525867" y="1455311"/>
            <a:ext cx="4480948" cy="4575441"/>
          </a:xfrm>
          <a:prstGeom prst="rect">
            <a:avLst/>
          </a:prstGeom>
        </p:spPr>
      </p:pic>
      <p:sp>
        <p:nvSpPr>
          <p:cNvPr id="7" name="Título 6">
            <a:extLst>
              <a:ext uri="{FF2B5EF4-FFF2-40B4-BE49-F238E27FC236}">
                <a16:creationId xmlns:a16="http://schemas.microsoft.com/office/drawing/2014/main" xmlns="" id="{BECE434A-38DC-46E8-8756-840922CD9B01}"/>
              </a:ext>
            </a:extLst>
          </p:cNvPr>
          <p:cNvSpPr>
            <a:spLocks noGrp="1"/>
          </p:cNvSpPr>
          <p:nvPr>
            <p:ph type="title"/>
          </p:nvPr>
        </p:nvSpPr>
        <p:spPr>
          <a:xfrm>
            <a:off x="6534615" y="1274481"/>
            <a:ext cx="5118409" cy="4345733"/>
          </a:xfrm>
        </p:spPr>
        <p:txBody>
          <a:bodyPr>
            <a:noAutofit/>
          </a:bodyPr>
          <a:lstStyle/>
          <a:p>
            <a:pPr algn="ctr"/>
            <a:r>
              <a:rPr lang="es-ES" sz="3200" cap="none" dirty="0"/>
              <a:t/>
            </a:r>
            <a:br>
              <a:rPr lang="es-ES" sz="3200" cap="none" dirty="0"/>
            </a:br>
            <a:r>
              <a:rPr lang="es-ES" sz="3200" cap="none" dirty="0">
                <a:solidFill>
                  <a:schemeClr val="tx1"/>
                </a:solidFill>
              </a:rPr>
              <a:t>A continuación encontrará varios juegos donde los niños pueden desarrollar toda su creatividad e ingenio con materiales de desecho y fáciles de encontrar en casa y otros para compartir en familia.</a:t>
            </a:r>
          </a:p>
        </p:txBody>
      </p:sp>
    </p:spTree>
    <p:extLst>
      <p:ext uri="{BB962C8B-B14F-4D97-AF65-F5344CB8AC3E}">
        <p14:creationId xmlns:p14="http://schemas.microsoft.com/office/powerpoint/2010/main" val="4271869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9F0AEFA-6754-4886-867B-FF6FF37FD9FB}"/>
              </a:ext>
            </a:extLst>
          </p:cNvPr>
          <p:cNvSpPr/>
          <p:nvPr/>
        </p:nvSpPr>
        <p:spPr>
          <a:xfrm>
            <a:off x="1315779" y="778858"/>
            <a:ext cx="5446528" cy="5509200"/>
          </a:xfrm>
          <a:prstGeom prst="rect">
            <a:avLst/>
          </a:prstGeom>
          <a:ln w="38100">
            <a:solidFill>
              <a:srgbClr val="0070C0"/>
            </a:solidFill>
          </a:ln>
        </p:spPr>
        <p:txBody>
          <a:bodyPr wrap="square">
            <a:spAutoFit/>
          </a:bodyPr>
          <a:lstStyle/>
          <a:p>
            <a:r>
              <a:rPr lang="es-MX" sz="3200" b="1" dirty="0"/>
              <a:t>TARROS LOCOS </a:t>
            </a:r>
          </a:p>
          <a:p>
            <a:pPr algn="just"/>
            <a:r>
              <a:rPr lang="es-MX" sz="3200" dirty="0"/>
              <a:t>• Busca tarros de café u otro material en tu casa (también pueden ser cajas de cartón). </a:t>
            </a:r>
          </a:p>
          <a:p>
            <a:pPr algn="just"/>
            <a:r>
              <a:rPr lang="es-MX" sz="3200" dirty="0"/>
              <a:t>• Decóralos con entretenidas caras y colores. </a:t>
            </a:r>
          </a:p>
          <a:p>
            <a:pPr algn="just"/>
            <a:r>
              <a:rPr lang="es-MX" sz="3200" dirty="0"/>
              <a:t>• Ubica los tarros unos sobre otros. </a:t>
            </a:r>
          </a:p>
          <a:p>
            <a:pPr algn="just"/>
            <a:r>
              <a:rPr lang="es-MX" sz="3200" dirty="0"/>
              <a:t>• Busca una pelota y tírala a ver quién bota más tarros en tu familia. </a:t>
            </a:r>
            <a:endParaRPr lang="es-ES" sz="3200" dirty="0"/>
          </a:p>
        </p:txBody>
      </p:sp>
      <p:pic>
        <p:nvPicPr>
          <p:cNvPr id="3" name="Imagen 2">
            <a:extLst>
              <a:ext uri="{FF2B5EF4-FFF2-40B4-BE49-F238E27FC236}">
                <a16:creationId xmlns:a16="http://schemas.microsoft.com/office/drawing/2014/main" xmlns="" id="{A45AC7EE-7E6E-450A-A5C0-9AF2BF6D8058}"/>
              </a:ext>
            </a:extLst>
          </p:cNvPr>
          <p:cNvPicPr>
            <a:picLocks noChangeAspect="1"/>
          </p:cNvPicPr>
          <p:nvPr/>
        </p:nvPicPr>
        <p:blipFill>
          <a:blip r:embed="rId2"/>
          <a:stretch>
            <a:fillRect/>
          </a:stretch>
        </p:blipFill>
        <p:spPr>
          <a:xfrm>
            <a:off x="7170774" y="808075"/>
            <a:ext cx="4206063" cy="4933506"/>
          </a:xfrm>
          <a:prstGeom prst="rect">
            <a:avLst/>
          </a:prstGeom>
        </p:spPr>
      </p:pic>
    </p:spTree>
    <p:extLst>
      <p:ext uri="{BB962C8B-B14F-4D97-AF65-F5344CB8AC3E}">
        <p14:creationId xmlns:p14="http://schemas.microsoft.com/office/powerpoint/2010/main" val="327621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FECAC79-ADAC-4AA2-B620-203094587C9C}"/>
              </a:ext>
            </a:extLst>
          </p:cNvPr>
          <p:cNvSpPr/>
          <p:nvPr/>
        </p:nvSpPr>
        <p:spPr>
          <a:xfrm>
            <a:off x="1018031" y="242191"/>
            <a:ext cx="6040691" cy="6463308"/>
          </a:xfrm>
          <a:prstGeom prst="rect">
            <a:avLst/>
          </a:prstGeom>
          <a:ln w="38100">
            <a:solidFill>
              <a:srgbClr val="0070C0"/>
            </a:solidFill>
          </a:ln>
        </p:spPr>
        <p:txBody>
          <a:bodyPr wrap="square">
            <a:spAutoFit/>
          </a:bodyPr>
          <a:lstStyle/>
          <a:p>
            <a:r>
              <a:rPr lang="es-MX" sz="3200" b="1" dirty="0"/>
              <a:t>TWISTER PIES Y MANOS </a:t>
            </a:r>
          </a:p>
          <a:p>
            <a:r>
              <a:rPr lang="es-MX" dirty="0"/>
              <a:t> </a:t>
            </a:r>
          </a:p>
          <a:p>
            <a:pPr algn="just"/>
            <a:r>
              <a:rPr lang="es-MX" sz="2800" dirty="0"/>
              <a:t>• Dibuja tus pies y tus manos en cartulinas de diferentes colores. </a:t>
            </a:r>
          </a:p>
          <a:p>
            <a:pPr algn="just"/>
            <a:r>
              <a:rPr lang="es-MX" sz="2800" dirty="0"/>
              <a:t>• Luego, en el suelo, arma un circuito o camino con las manos y pies recortados para que tú y tu familia puedan jugar a recorrerlo tocando con sus manos o pies que correspondan a la imagen. </a:t>
            </a:r>
          </a:p>
          <a:p>
            <a:pPr algn="just"/>
            <a:r>
              <a:rPr lang="es-MX" sz="2800" dirty="0"/>
              <a:t>• Puedes pegarlo arriba de un cartón también en forma desordenada y tus padres pueden ir diciendo si debes tocar con tus manos o pies según las figuras del piso. </a:t>
            </a:r>
          </a:p>
          <a:p>
            <a:pPr algn="just"/>
            <a:r>
              <a:rPr lang="es-MX" sz="2800" dirty="0"/>
              <a:t>• ¿Puedes hacerlo? </a:t>
            </a:r>
            <a:endParaRPr lang="es-ES" sz="2800" dirty="0"/>
          </a:p>
        </p:txBody>
      </p:sp>
      <p:pic>
        <p:nvPicPr>
          <p:cNvPr id="3" name="Imagen 2">
            <a:extLst>
              <a:ext uri="{FF2B5EF4-FFF2-40B4-BE49-F238E27FC236}">
                <a16:creationId xmlns:a16="http://schemas.microsoft.com/office/drawing/2014/main" xmlns="" id="{FCE84A1E-B44B-4885-8315-4CBDF69F26D7}"/>
              </a:ext>
            </a:extLst>
          </p:cNvPr>
          <p:cNvPicPr>
            <a:picLocks noChangeAspect="1"/>
          </p:cNvPicPr>
          <p:nvPr/>
        </p:nvPicPr>
        <p:blipFill>
          <a:blip r:embed="rId2"/>
          <a:stretch>
            <a:fillRect/>
          </a:stretch>
        </p:blipFill>
        <p:spPr>
          <a:xfrm>
            <a:off x="7351404" y="534641"/>
            <a:ext cx="4112050" cy="5531622"/>
          </a:xfrm>
          <a:prstGeom prst="rect">
            <a:avLst/>
          </a:prstGeom>
        </p:spPr>
      </p:pic>
    </p:spTree>
    <p:extLst>
      <p:ext uri="{BB962C8B-B14F-4D97-AF65-F5344CB8AC3E}">
        <p14:creationId xmlns:p14="http://schemas.microsoft.com/office/powerpoint/2010/main" val="528867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0CB6AEB-4B28-477E-BCC0-DD1DDA98CA34}"/>
              </a:ext>
            </a:extLst>
          </p:cNvPr>
          <p:cNvSpPr/>
          <p:nvPr/>
        </p:nvSpPr>
        <p:spPr>
          <a:xfrm>
            <a:off x="1060598" y="501249"/>
            <a:ext cx="5659179" cy="5509200"/>
          </a:xfrm>
          <a:prstGeom prst="rect">
            <a:avLst/>
          </a:prstGeom>
          <a:ln w="38100">
            <a:solidFill>
              <a:srgbClr val="0070C0"/>
            </a:solidFill>
          </a:ln>
        </p:spPr>
        <p:txBody>
          <a:bodyPr wrap="square">
            <a:spAutoFit/>
          </a:bodyPr>
          <a:lstStyle/>
          <a:p>
            <a:r>
              <a:rPr lang="es-MX" sz="3200" b="1" dirty="0"/>
              <a:t>PESCA MILAGROSA</a:t>
            </a:r>
          </a:p>
          <a:p>
            <a:r>
              <a:rPr lang="es-MX" sz="3200" dirty="0"/>
              <a:t>• Necesitas un recipiente  con agua, tapas de botella u objetos que floten y  dos palos que pueden ser de maqueta o ramitas secas. </a:t>
            </a:r>
          </a:p>
          <a:p>
            <a:r>
              <a:rPr lang="es-MX" sz="3200" dirty="0"/>
              <a:t>• Coloca en un recipiente con agua las tapas e intenta atraparlas con los palos o ramitas. </a:t>
            </a:r>
          </a:p>
          <a:p>
            <a:r>
              <a:rPr lang="es-MX" sz="3200" dirty="0"/>
              <a:t>• ¿Puedes hacerlo? </a:t>
            </a:r>
          </a:p>
          <a:p>
            <a:r>
              <a:rPr lang="es-MX" sz="3200" dirty="0"/>
              <a:t>• Invita a tu familia a participar. </a:t>
            </a:r>
            <a:endParaRPr lang="es-ES" sz="3200" dirty="0"/>
          </a:p>
        </p:txBody>
      </p:sp>
      <p:pic>
        <p:nvPicPr>
          <p:cNvPr id="3" name="Imagen 2">
            <a:extLst>
              <a:ext uri="{FF2B5EF4-FFF2-40B4-BE49-F238E27FC236}">
                <a16:creationId xmlns:a16="http://schemas.microsoft.com/office/drawing/2014/main" xmlns="" id="{C59D09B4-82D3-4B92-8EA1-19F445B68D18}"/>
              </a:ext>
            </a:extLst>
          </p:cNvPr>
          <p:cNvPicPr>
            <a:picLocks noChangeAspect="1"/>
          </p:cNvPicPr>
          <p:nvPr/>
        </p:nvPicPr>
        <p:blipFill>
          <a:blip r:embed="rId2"/>
          <a:stretch>
            <a:fillRect/>
          </a:stretch>
        </p:blipFill>
        <p:spPr>
          <a:xfrm>
            <a:off x="6868633" y="941866"/>
            <a:ext cx="4799714" cy="4799714"/>
          </a:xfrm>
          <a:prstGeom prst="rect">
            <a:avLst/>
          </a:prstGeom>
        </p:spPr>
      </p:pic>
    </p:spTree>
    <p:extLst>
      <p:ext uri="{BB962C8B-B14F-4D97-AF65-F5344CB8AC3E}">
        <p14:creationId xmlns:p14="http://schemas.microsoft.com/office/powerpoint/2010/main" val="495392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71587" y="737492"/>
            <a:ext cx="5686425" cy="923693"/>
          </a:xfrm>
        </p:spPr>
        <p:txBody>
          <a:bodyPr>
            <a:normAutofit fontScale="90000"/>
          </a:bodyPr>
          <a:lstStyle/>
          <a:p>
            <a:pPr algn="ctr"/>
            <a:r>
              <a:rPr lang="es-CL" sz="3100" dirty="0">
                <a:solidFill>
                  <a:schemeClr val="tx1"/>
                </a:solidFill>
              </a:rPr>
              <a:t>Colegio Anglo Maipú</a:t>
            </a:r>
            <a:br>
              <a:rPr lang="es-CL" sz="3100" dirty="0">
                <a:solidFill>
                  <a:schemeClr val="tx1"/>
                </a:solidFill>
              </a:rPr>
            </a:br>
            <a:r>
              <a:rPr lang="es-CL" sz="3100" dirty="0">
                <a:solidFill>
                  <a:schemeClr val="tx1"/>
                </a:solidFill>
              </a:rPr>
              <a:t>1940-2020    80 Aniversario</a:t>
            </a:r>
            <a:r>
              <a:rPr lang="es-CL" dirty="0"/>
              <a:t/>
            </a:r>
            <a:br>
              <a:rPr lang="es-CL" dirty="0"/>
            </a:br>
            <a:endParaRPr lang="es-CL" dirty="0"/>
          </a:p>
        </p:txBody>
      </p:sp>
      <p:sp>
        <p:nvSpPr>
          <p:cNvPr id="18" name="Rectángulo 17">
            <a:extLst>
              <a:ext uri="{FF2B5EF4-FFF2-40B4-BE49-F238E27FC236}">
                <a16:creationId xmlns:a16="http://schemas.microsoft.com/office/drawing/2014/main" xmlns="" id="{0FD0230A-2DC8-45E5-88D8-3C5E8FC239A2}"/>
              </a:ext>
            </a:extLst>
          </p:cNvPr>
          <p:cNvSpPr/>
          <p:nvPr/>
        </p:nvSpPr>
        <p:spPr>
          <a:xfrm>
            <a:off x="817175" y="3056410"/>
            <a:ext cx="10832064" cy="2352908"/>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s-ES" sz="5400" b="1" dirty="0">
                <a:solidFill>
                  <a:schemeClr val="tx1"/>
                </a:solidFill>
                <a:latin typeface="Mistral" panose="03090702030407020403" pitchFamily="66" charset="0"/>
              </a:rPr>
              <a:t>¿Cómo ayudo a mis hijos  a expresar sus emociones?</a:t>
            </a:r>
          </a:p>
        </p:txBody>
      </p:sp>
      <p:pic>
        <p:nvPicPr>
          <p:cNvPr id="19" name="Imagen 18">
            <a:extLst>
              <a:ext uri="{FF2B5EF4-FFF2-40B4-BE49-F238E27FC236}">
                <a16:creationId xmlns:a16="http://schemas.microsoft.com/office/drawing/2014/main" xmlns="" id="{9AE42AE9-8778-4346-8A59-1025035BC300}"/>
              </a:ext>
            </a:extLst>
          </p:cNvPr>
          <p:cNvPicPr>
            <a:picLocks noChangeAspect="1"/>
          </p:cNvPicPr>
          <p:nvPr/>
        </p:nvPicPr>
        <p:blipFill>
          <a:blip r:embed="rId2"/>
          <a:stretch>
            <a:fillRect/>
          </a:stretch>
        </p:blipFill>
        <p:spPr>
          <a:xfrm>
            <a:off x="7840760" y="829993"/>
            <a:ext cx="3671888" cy="2586039"/>
          </a:xfrm>
          <a:prstGeom prst="rect">
            <a:avLst/>
          </a:prstGeom>
        </p:spPr>
      </p:pic>
    </p:spTree>
    <p:extLst>
      <p:ext uri="{BB962C8B-B14F-4D97-AF65-F5344CB8AC3E}">
        <p14:creationId xmlns:p14="http://schemas.microsoft.com/office/powerpoint/2010/main" val="217804101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3F1E90C0-F1BC-433E-A491-CA0107F26266}"/>
              </a:ext>
            </a:extLst>
          </p:cNvPr>
          <p:cNvPicPr>
            <a:picLocks noChangeAspect="1"/>
          </p:cNvPicPr>
          <p:nvPr/>
        </p:nvPicPr>
        <p:blipFill>
          <a:blip r:embed="rId2"/>
          <a:stretch>
            <a:fillRect/>
          </a:stretch>
        </p:blipFill>
        <p:spPr>
          <a:xfrm>
            <a:off x="832681" y="773451"/>
            <a:ext cx="6322100" cy="5663675"/>
          </a:xfrm>
          <a:prstGeom prst="rect">
            <a:avLst/>
          </a:prstGeom>
        </p:spPr>
      </p:pic>
      <p:pic>
        <p:nvPicPr>
          <p:cNvPr id="3" name="Imagen 2">
            <a:extLst>
              <a:ext uri="{FF2B5EF4-FFF2-40B4-BE49-F238E27FC236}">
                <a16:creationId xmlns:a16="http://schemas.microsoft.com/office/drawing/2014/main" xmlns="" id="{03416F1D-1C44-43B7-BEC2-631723505B6B}"/>
              </a:ext>
            </a:extLst>
          </p:cNvPr>
          <p:cNvPicPr>
            <a:picLocks noChangeAspect="1"/>
          </p:cNvPicPr>
          <p:nvPr/>
        </p:nvPicPr>
        <p:blipFill>
          <a:blip r:embed="rId3"/>
          <a:stretch>
            <a:fillRect/>
          </a:stretch>
        </p:blipFill>
        <p:spPr>
          <a:xfrm>
            <a:off x="7130354" y="996049"/>
            <a:ext cx="4480948" cy="5121084"/>
          </a:xfrm>
          <a:prstGeom prst="rect">
            <a:avLst/>
          </a:prstGeom>
        </p:spPr>
      </p:pic>
    </p:spTree>
    <p:extLst>
      <p:ext uri="{BB962C8B-B14F-4D97-AF65-F5344CB8AC3E}">
        <p14:creationId xmlns:p14="http://schemas.microsoft.com/office/powerpoint/2010/main" val="2610757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5A206A5-6F8E-420C-9C99-991E80421A3D}"/>
              </a:ext>
            </a:extLst>
          </p:cNvPr>
          <p:cNvSpPr/>
          <p:nvPr/>
        </p:nvSpPr>
        <p:spPr>
          <a:xfrm>
            <a:off x="1155403" y="302359"/>
            <a:ext cx="6260381" cy="6494085"/>
          </a:xfrm>
          <a:prstGeom prst="rect">
            <a:avLst/>
          </a:prstGeom>
          <a:ln w="38100">
            <a:solidFill>
              <a:srgbClr val="0070C0"/>
            </a:solidFill>
          </a:ln>
        </p:spPr>
        <p:txBody>
          <a:bodyPr wrap="square">
            <a:spAutoFit/>
          </a:bodyPr>
          <a:lstStyle/>
          <a:p>
            <a:r>
              <a:rPr lang="es-MX" sz="3200" b="1" dirty="0"/>
              <a:t>EMBOQUE</a:t>
            </a:r>
            <a:endParaRPr lang="es-MX" b="1" dirty="0"/>
          </a:p>
          <a:p>
            <a:r>
              <a:rPr lang="es-MX" sz="3200" dirty="0"/>
              <a:t>• Busca un vaso o pide a tus padres que te recorten la parte de arriba de una botella plástica desechable. </a:t>
            </a:r>
          </a:p>
          <a:p>
            <a:r>
              <a:rPr lang="es-MX" sz="3200" dirty="0"/>
              <a:t>• Une un trozo de lana a la base del vaso o a la tapa de la botella. </a:t>
            </a:r>
          </a:p>
          <a:p>
            <a:r>
              <a:rPr lang="es-MX" sz="3200" dirty="0"/>
              <a:t>• En el otro extremo de la lana, amarra un globo relleno con harina, o una tapa de botella, o una pelota (o algo que tengas a mano que pueda servir para embocar dentro del vaso o el trozo de botella). </a:t>
            </a:r>
          </a:p>
          <a:p>
            <a:r>
              <a:rPr lang="es-MX" sz="3200" dirty="0"/>
              <a:t>• Decóralo como quieras y…</a:t>
            </a:r>
            <a:endParaRPr lang="es-ES" sz="3200" dirty="0"/>
          </a:p>
        </p:txBody>
      </p:sp>
      <p:pic>
        <p:nvPicPr>
          <p:cNvPr id="3" name="Imagen 2">
            <a:extLst>
              <a:ext uri="{FF2B5EF4-FFF2-40B4-BE49-F238E27FC236}">
                <a16:creationId xmlns:a16="http://schemas.microsoft.com/office/drawing/2014/main" xmlns="" id="{92DB1503-2297-4CAC-9675-61E3D5188FB8}"/>
              </a:ext>
            </a:extLst>
          </p:cNvPr>
          <p:cNvPicPr>
            <a:picLocks noChangeAspect="1"/>
          </p:cNvPicPr>
          <p:nvPr/>
        </p:nvPicPr>
        <p:blipFill>
          <a:blip r:embed="rId2"/>
          <a:stretch>
            <a:fillRect/>
          </a:stretch>
        </p:blipFill>
        <p:spPr>
          <a:xfrm>
            <a:off x="7675245" y="838200"/>
            <a:ext cx="3851910" cy="4533900"/>
          </a:xfrm>
          <a:prstGeom prst="rect">
            <a:avLst/>
          </a:prstGeom>
        </p:spPr>
      </p:pic>
    </p:spTree>
    <p:extLst>
      <p:ext uri="{BB962C8B-B14F-4D97-AF65-F5344CB8AC3E}">
        <p14:creationId xmlns:p14="http://schemas.microsoft.com/office/powerpoint/2010/main" val="2442671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93518BC-3892-4964-A6F3-BBCF607AB574}"/>
              </a:ext>
            </a:extLst>
          </p:cNvPr>
          <p:cNvSpPr/>
          <p:nvPr/>
        </p:nvSpPr>
        <p:spPr>
          <a:xfrm>
            <a:off x="1016665" y="600646"/>
            <a:ext cx="2891369" cy="523220"/>
          </a:xfrm>
          <a:prstGeom prst="rect">
            <a:avLst/>
          </a:prstGeom>
        </p:spPr>
        <p:txBody>
          <a:bodyPr wrap="none">
            <a:spAutoFit/>
          </a:bodyPr>
          <a:lstStyle/>
          <a:p>
            <a:r>
              <a:rPr lang="es-ES" sz="2800" b="1" dirty="0"/>
              <a:t>CHANCHO  VA</a:t>
            </a:r>
          </a:p>
        </p:txBody>
      </p:sp>
      <p:sp>
        <p:nvSpPr>
          <p:cNvPr id="3" name="Rectángulo 2">
            <a:extLst>
              <a:ext uri="{FF2B5EF4-FFF2-40B4-BE49-F238E27FC236}">
                <a16:creationId xmlns:a16="http://schemas.microsoft.com/office/drawing/2014/main" xmlns="" id="{E356AB20-E21A-421C-B163-637AD802107D}"/>
              </a:ext>
            </a:extLst>
          </p:cNvPr>
          <p:cNvSpPr/>
          <p:nvPr/>
        </p:nvSpPr>
        <p:spPr>
          <a:xfrm>
            <a:off x="1018479" y="660540"/>
            <a:ext cx="6430536" cy="5909310"/>
          </a:xfrm>
          <a:prstGeom prst="rect">
            <a:avLst/>
          </a:prstGeom>
          <a:ln w="38100">
            <a:solidFill>
              <a:srgbClr val="0070C0"/>
            </a:solidFill>
          </a:ln>
        </p:spPr>
        <p:txBody>
          <a:bodyPr wrap="square">
            <a:spAutoFit/>
          </a:bodyPr>
          <a:lstStyle/>
          <a:p>
            <a:pPr algn="just"/>
            <a:endParaRPr lang="es-MX" dirty="0"/>
          </a:p>
          <a:p>
            <a:pPr algn="just"/>
            <a:r>
              <a:rPr lang="es-MX" dirty="0"/>
              <a:t>Juntar lo más rápido posible cuatro cartas del mismo número y cantar “¡Chancho!”, apoyando la mano con las cuatro cartas en el centro de la ronda de juego. Materiales Se arma un mazo con tantos grupos de cuatro cartas del mismo número como participantes del juego. Por ejemplo: si son cuatro jugadores, serán necesarios cuatro grupos de cuatro cartas. ¿Cómo se juega? Se mezclan las cartas y se reparten todas entre los jugadores, de modo que cada uno reciba cuatro cartas. Cada jugador observa sus cartas para determinar de qué número tiene más cantidad y decidir así cuáles va a juntar y cuáles va a descartar . </a:t>
            </a:r>
          </a:p>
          <a:p>
            <a:pPr algn="just"/>
            <a:r>
              <a:rPr lang="es-MX" dirty="0"/>
              <a:t>El juego comienza cuando todos toman una carta de las que van a descartar y la pasan, deslizándola boca abajo, al jugador de su derecha mientras dicen juntos “Chancho va”. Entonces todos los jugadores reciben simultáneamente una carta del jugador de su izquierda; la levantan, la observan y deciden si la conservan (porque es del número con el que decidieron formar “Chancho”) o la descartan. Cuando todos acomodaron sus juegos se repite el Chancho va, las veces que sea necesario hasta que un jugador junta las cuatro cuartas del mismo número y colocándolas en centro rápidamente grite “¡Chancho!”</a:t>
            </a:r>
            <a:endParaRPr lang="es-ES" dirty="0"/>
          </a:p>
        </p:txBody>
      </p:sp>
      <p:pic>
        <p:nvPicPr>
          <p:cNvPr id="4" name="Imagen 3">
            <a:extLst>
              <a:ext uri="{FF2B5EF4-FFF2-40B4-BE49-F238E27FC236}">
                <a16:creationId xmlns:a16="http://schemas.microsoft.com/office/drawing/2014/main" xmlns="" id="{28778AC4-E0E3-4C4E-BCCA-065E41D07814}"/>
              </a:ext>
            </a:extLst>
          </p:cNvPr>
          <p:cNvPicPr>
            <a:picLocks noChangeAspect="1"/>
          </p:cNvPicPr>
          <p:nvPr/>
        </p:nvPicPr>
        <p:blipFill>
          <a:blip r:embed="rId2"/>
          <a:stretch>
            <a:fillRect/>
          </a:stretch>
        </p:blipFill>
        <p:spPr>
          <a:xfrm>
            <a:off x="7684930" y="1906073"/>
            <a:ext cx="3583259" cy="3737838"/>
          </a:xfrm>
          <a:prstGeom prst="rect">
            <a:avLst/>
          </a:prstGeom>
        </p:spPr>
      </p:pic>
    </p:spTree>
    <p:extLst>
      <p:ext uri="{BB962C8B-B14F-4D97-AF65-F5344CB8AC3E}">
        <p14:creationId xmlns:p14="http://schemas.microsoft.com/office/powerpoint/2010/main" val="274388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C6FBBA-B30A-4700-B6A9-0025B04BAB6E}"/>
              </a:ext>
            </a:extLst>
          </p:cNvPr>
          <p:cNvSpPr/>
          <p:nvPr/>
        </p:nvSpPr>
        <p:spPr>
          <a:xfrm>
            <a:off x="1012841" y="515683"/>
            <a:ext cx="2696572" cy="584775"/>
          </a:xfrm>
          <a:prstGeom prst="rect">
            <a:avLst/>
          </a:prstGeom>
        </p:spPr>
        <p:txBody>
          <a:bodyPr wrap="none">
            <a:spAutoFit/>
          </a:bodyPr>
          <a:lstStyle/>
          <a:p>
            <a:r>
              <a:rPr lang="es-ES" sz="3200" b="1" dirty="0"/>
              <a:t>CHIPI CHIPI</a:t>
            </a:r>
          </a:p>
        </p:txBody>
      </p:sp>
      <p:sp>
        <p:nvSpPr>
          <p:cNvPr id="3" name="Rectángulo 2">
            <a:extLst>
              <a:ext uri="{FF2B5EF4-FFF2-40B4-BE49-F238E27FC236}">
                <a16:creationId xmlns:a16="http://schemas.microsoft.com/office/drawing/2014/main" xmlns="" id="{F56490FD-1EC5-43B9-8BEA-1568C086C076}"/>
              </a:ext>
            </a:extLst>
          </p:cNvPr>
          <p:cNvSpPr/>
          <p:nvPr/>
        </p:nvSpPr>
        <p:spPr>
          <a:xfrm>
            <a:off x="1020918" y="563946"/>
            <a:ext cx="7746383" cy="6001643"/>
          </a:xfrm>
          <a:prstGeom prst="rect">
            <a:avLst/>
          </a:prstGeom>
          <a:ln w="38100">
            <a:solidFill>
              <a:srgbClr val="0070C0"/>
            </a:solidFill>
          </a:ln>
        </p:spPr>
        <p:txBody>
          <a:bodyPr wrap="square">
            <a:spAutoFit/>
          </a:bodyPr>
          <a:lstStyle/>
          <a:p>
            <a:pPr algn="just"/>
            <a:endParaRPr lang="es-MX" sz="2400" dirty="0"/>
          </a:p>
          <a:p>
            <a:pPr algn="just"/>
            <a:r>
              <a:rPr lang="es-MX" sz="2400" dirty="0"/>
              <a:t>Los participantes se disponen en una ronda de pie, excepto dos que se ubican en el centro. </a:t>
            </a:r>
          </a:p>
          <a:p>
            <a:pPr algn="just"/>
            <a:r>
              <a:rPr lang="es-MX" sz="2400" dirty="0"/>
              <a:t>Desarrollo Todos cantan:  Cuando fui a Tucumán, a ver a la Mari la Mari me enseñó a bailar el chipi chipi Baila el chipi chipi, baila el chipi chipi Baila el chipi chipi, pero báilalo bien.</a:t>
            </a:r>
          </a:p>
          <a:p>
            <a:pPr algn="just"/>
            <a:r>
              <a:rPr lang="es-MX" sz="2400" dirty="0"/>
              <a:t>Los dos participantes ubicados en el centro, tomados del brazo, dan vueltas al ritmo de la canción hasta que comienza el estribillo (“Baila el Chipi Chipi”); entonces se sueltan y cada uno se coloca delante de un compañero para invitarlo a bailar . Ligeramente agachados, agitan las piernas mientras que los brazos se alternan adelante y atrás, con los puños cerrados. El compañero elegido debe imitar estos movimientos y al finalizar el estribillo se une a  la pareja en el centro de la ronda. El juego continúa así, hasta que todos los participantes se encuentran en el centro, bailando. </a:t>
            </a:r>
            <a:endParaRPr lang="es-ES" sz="2400" dirty="0"/>
          </a:p>
        </p:txBody>
      </p:sp>
      <p:pic>
        <p:nvPicPr>
          <p:cNvPr id="4" name="Imagen 3">
            <a:extLst>
              <a:ext uri="{FF2B5EF4-FFF2-40B4-BE49-F238E27FC236}">
                <a16:creationId xmlns:a16="http://schemas.microsoft.com/office/drawing/2014/main" xmlns="" id="{F6D481E4-FE37-4114-89BD-F693FCA75935}"/>
              </a:ext>
            </a:extLst>
          </p:cNvPr>
          <p:cNvPicPr>
            <a:picLocks noChangeAspect="1"/>
          </p:cNvPicPr>
          <p:nvPr/>
        </p:nvPicPr>
        <p:blipFill>
          <a:blip r:embed="rId2"/>
          <a:stretch>
            <a:fillRect/>
          </a:stretch>
        </p:blipFill>
        <p:spPr>
          <a:xfrm>
            <a:off x="8899616" y="1418706"/>
            <a:ext cx="3044282" cy="4292121"/>
          </a:xfrm>
          <a:prstGeom prst="rect">
            <a:avLst/>
          </a:prstGeom>
        </p:spPr>
      </p:pic>
    </p:spTree>
    <p:extLst>
      <p:ext uri="{BB962C8B-B14F-4D97-AF65-F5344CB8AC3E}">
        <p14:creationId xmlns:p14="http://schemas.microsoft.com/office/powerpoint/2010/main" val="3205525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CEF2DC8-55BD-4464-ABA6-90446C4FEAA1}"/>
              </a:ext>
            </a:extLst>
          </p:cNvPr>
          <p:cNvSpPr/>
          <p:nvPr/>
        </p:nvSpPr>
        <p:spPr>
          <a:xfrm>
            <a:off x="3865670" y="806572"/>
            <a:ext cx="3655809" cy="461665"/>
          </a:xfrm>
          <a:prstGeom prst="rect">
            <a:avLst/>
          </a:prstGeom>
        </p:spPr>
        <p:txBody>
          <a:bodyPr wrap="none">
            <a:spAutoFit/>
          </a:bodyPr>
          <a:lstStyle/>
          <a:p>
            <a:r>
              <a:rPr lang="es-ES" sz="2400" b="1" dirty="0"/>
              <a:t>JUEGOS CON CARTAS</a:t>
            </a:r>
          </a:p>
        </p:txBody>
      </p:sp>
      <p:sp>
        <p:nvSpPr>
          <p:cNvPr id="3" name="Rectángulo 2">
            <a:extLst>
              <a:ext uri="{FF2B5EF4-FFF2-40B4-BE49-F238E27FC236}">
                <a16:creationId xmlns:a16="http://schemas.microsoft.com/office/drawing/2014/main" xmlns="" id="{CF14153F-94BE-436A-85E4-3A8E560E9F7E}"/>
              </a:ext>
            </a:extLst>
          </p:cNvPr>
          <p:cNvSpPr/>
          <p:nvPr/>
        </p:nvSpPr>
        <p:spPr>
          <a:xfrm>
            <a:off x="3847171" y="801294"/>
            <a:ext cx="7861609" cy="5632311"/>
          </a:xfrm>
          <a:prstGeom prst="rect">
            <a:avLst/>
          </a:prstGeom>
          <a:ln w="38100">
            <a:solidFill>
              <a:srgbClr val="0070C0"/>
            </a:solidFill>
          </a:ln>
        </p:spPr>
        <p:txBody>
          <a:bodyPr wrap="square">
            <a:spAutoFit/>
          </a:bodyPr>
          <a:lstStyle/>
          <a:p>
            <a:pPr algn="just"/>
            <a:endParaRPr lang="es-MX" dirty="0"/>
          </a:p>
          <a:p>
            <a:pPr algn="just"/>
            <a:endParaRPr lang="es-MX" dirty="0"/>
          </a:p>
          <a:p>
            <a:pPr algn="just"/>
            <a:r>
              <a:rPr lang="es-MX" dirty="0"/>
              <a:t>Materiales Cartas españolas. </a:t>
            </a:r>
          </a:p>
          <a:p>
            <a:pPr algn="just"/>
            <a:r>
              <a:rPr lang="es-MX" dirty="0"/>
              <a:t>El mazo para jugar se arma con las cartas de 1 al 5 de todos los palos, es decir que se forma un mazo de veinte cartas. ¿Cómo se juega? Un jugador reparte tres cartas a cada participante, y en el medio de la mesa coloca cuatro cartas boca arriba. Los jugadores no muestran sus cartas. Empieza el juego el primer jugador de la izquierda de quien reparte. Si una de sus cartas tiene el mismo número que alguna de las que está en la mesa, toma la de la mesa y las coloca una sobre la otra a su lado, formando su “casita”; si no, tira una de las que tiene en la mano. </a:t>
            </a:r>
          </a:p>
          <a:p>
            <a:pPr algn="just"/>
            <a:r>
              <a:rPr lang="es-MX" dirty="0"/>
              <a:t>El jugador de su izquierda hace lo mismo, y luego sucesivamente los demás, pero además de mirar las cartas de la mesa deben verificar si alguna de las que tiene en la mano coincide con las que están a la vista en las casitas de los otros jugadores, en cuyo caso pueden tomarla para sí (“robarla”); si ya tenían una casita propia la colocan sobre ésta, si no la que robaron pasa a ser su casita.  Se juegan tres rondas, hasta que los jugadores se quedan sin cartas porque las suyas quedaron, o bien boca arriba en la mesa, o bien en alguna de las casitas. Luego se vuelve a repartir y se juegan todas las veces posibles hasta que se acaba el mazo. Una vez que no quedan más cartas en las manos de los jugadores ni en el mazo, se cuentan cuántas hay en la casita de cada uno, y el jugador cuya casita tiene más cartas es el ganador </a:t>
            </a:r>
          </a:p>
        </p:txBody>
      </p:sp>
      <p:pic>
        <p:nvPicPr>
          <p:cNvPr id="4" name="Imagen 3">
            <a:extLst>
              <a:ext uri="{FF2B5EF4-FFF2-40B4-BE49-F238E27FC236}">
                <a16:creationId xmlns:a16="http://schemas.microsoft.com/office/drawing/2014/main" xmlns="" id="{2025879E-87C9-4C78-BDB1-57F762D3D5E0}"/>
              </a:ext>
            </a:extLst>
          </p:cNvPr>
          <p:cNvPicPr>
            <a:picLocks noChangeAspect="1"/>
          </p:cNvPicPr>
          <p:nvPr/>
        </p:nvPicPr>
        <p:blipFill>
          <a:blip r:embed="rId2"/>
          <a:stretch>
            <a:fillRect/>
          </a:stretch>
        </p:blipFill>
        <p:spPr>
          <a:xfrm>
            <a:off x="1072957" y="1237786"/>
            <a:ext cx="2619375" cy="3970763"/>
          </a:xfrm>
          <a:prstGeom prst="rect">
            <a:avLst/>
          </a:prstGeom>
        </p:spPr>
      </p:pic>
    </p:spTree>
    <p:extLst>
      <p:ext uri="{BB962C8B-B14F-4D97-AF65-F5344CB8AC3E}">
        <p14:creationId xmlns:p14="http://schemas.microsoft.com/office/powerpoint/2010/main" val="1505593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xmlns="" id="{261446AA-96CD-4A98-87F1-D9C5246EEF4D}"/>
              </a:ext>
            </a:extLst>
          </p:cNvPr>
          <p:cNvSpPr/>
          <p:nvPr/>
        </p:nvSpPr>
        <p:spPr>
          <a:xfrm>
            <a:off x="3497345" y="2234153"/>
            <a:ext cx="5778630" cy="3471188"/>
          </a:xfrm>
          <a:prstGeom prst="roundRect">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w="76200">
                <a:solidFill>
                  <a:schemeClr val="bg1"/>
                </a:solidFill>
              </a:ln>
            </a:endParaRPr>
          </a:p>
        </p:txBody>
      </p:sp>
      <p:sp>
        <p:nvSpPr>
          <p:cNvPr id="4" name="CuadroTexto 3">
            <a:extLst>
              <a:ext uri="{FF2B5EF4-FFF2-40B4-BE49-F238E27FC236}">
                <a16:creationId xmlns:a16="http://schemas.microsoft.com/office/drawing/2014/main" xmlns="" id="{EDA8CBC1-D722-4E3F-81D6-18B191237FC8}"/>
              </a:ext>
            </a:extLst>
          </p:cNvPr>
          <p:cNvSpPr txBox="1"/>
          <p:nvPr/>
        </p:nvSpPr>
        <p:spPr>
          <a:xfrm>
            <a:off x="3780148" y="2347274"/>
            <a:ext cx="5156462" cy="3054682"/>
          </a:xfrm>
          <a:prstGeom prst="rect">
            <a:avLst/>
          </a:prstGeom>
          <a:noFill/>
        </p:spPr>
        <p:txBody>
          <a:bodyPr wrap="square" rtlCol="0">
            <a:spAutoFit/>
          </a:bodyPr>
          <a:lstStyle/>
          <a:p>
            <a:pPr algn="ctr">
              <a:lnSpc>
                <a:spcPct val="150000"/>
              </a:lnSpc>
            </a:pPr>
            <a:r>
              <a:rPr lang="es-ES" sz="4400" b="1" dirty="0">
                <a:solidFill>
                  <a:schemeClr val="accent1">
                    <a:lumMod val="75000"/>
                  </a:schemeClr>
                </a:solidFill>
                <a:latin typeface="Mistral" panose="03090702030407020403" pitchFamily="66" charset="0"/>
              </a:rPr>
              <a:t>AFECTUOSAMENTE </a:t>
            </a:r>
          </a:p>
          <a:p>
            <a:pPr algn="ctr">
              <a:lnSpc>
                <a:spcPct val="150000"/>
              </a:lnSpc>
            </a:pPr>
            <a:r>
              <a:rPr lang="es-ES" sz="4400" b="1" dirty="0">
                <a:solidFill>
                  <a:schemeClr val="accent1">
                    <a:lumMod val="75000"/>
                  </a:schemeClr>
                </a:solidFill>
                <a:latin typeface="Mistral" panose="03090702030407020403" pitchFamily="66" charset="0"/>
              </a:rPr>
              <a:t>EQUIPO DE GESTIÓN</a:t>
            </a:r>
          </a:p>
          <a:p>
            <a:pPr algn="ctr">
              <a:lnSpc>
                <a:spcPct val="150000"/>
              </a:lnSpc>
            </a:pPr>
            <a:r>
              <a:rPr lang="es-ES" sz="4400" b="1" dirty="0">
                <a:solidFill>
                  <a:schemeClr val="accent1">
                    <a:lumMod val="75000"/>
                  </a:schemeClr>
                </a:solidFill>
                <a:latin typeface="Mistral" panose="03090702030407020403" pitchFamily="66" charset="0"/>
              </a:rPr>
              <a:t>COLEGIO ANGLO MAIPÚ</a:t>
            </a:r>
          </a:p>
        </p:txBody>
      </p:sp>
    </p:spTree>
    <p:extLst>
      <p:ext uri="{BB962C8B-B14F-4D97-AF65-F5344CB8AC3E}">
        <p14:creationId xmlns:p14="http://schemas.microsoft.com/office/powerpoint/2010/main" val="230424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ángulo: una sola esquina cortada 7">
            <a:extLst>
              <a:ext uri="{FF2B5EF4-FFF2-40B4-BE49-F238E27FC236}">
                <a16:creationId xmlns:a16="http://schemas.microsoft.com/office/drawing/2014/main" xmlns="" id="{55B43B6B-7D6F-4C9F-845B-D9ABF7B21BCC}"/>
              </a:ext>
            </a:extLst>
          </p:cNvPr>
          <p:cNvSpPr/>
          <p:nvPr/>
        </p:nvSpPr>
        <p:spPr>
          <a:xfrm>
            <a:off x="1124666" y="340524"/>
            <a:ext cx="10536291" cy="5697415"/>
          </a:xfrm>
          <a:prstGeom prst="snip1Rect">
            <a:avLst>
              <a:gd name="adj" fmla="val 32924"/>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446088" lvl="0" algn="just"/>
            <a:r>
              <a:rPr lang="es-MX" sz="2800" dirty="0">
                <a:solidFill>
                  <a:prstClr val="black"/>
                </a:solidFill>
              </a:rPr>
              <a:t>¿Cómo están? La vida nos ha puesto extraños, un poco temerosos, y a veces angustiados o estresados. La gente está batallando con muchas situaciones de autocuidado,  familiares,  económicas,  de distanciamiento físico y la cuarentena. Sabemos  que están haciendo lo mejor que pueden para apoyar a sus hijos e hijas. </a:t>
            </a:r>
          </a:p>
          <a:p>
            <a:pPr marL="446088" lvl="0" algn="just"/>
            <a:r>
              <a:rPr lang="es-MX" sz="2800" dirty="0">
                <a:solidFill>
                  <a:prstClr val="black"/>
                </a:solidFill>
              </a:rPr>
              <a:t>En vista de estas circunstancias inusuales, decidimos  conversar a la distancia  con ustedes acerca de  un  tema muy vigente en nuestro medio educativo y familiar, y encajarlo  con nuestra situación actual que vivimos: </a:t>
            </a:r>
            <a:r>
              <a:rPr lang="es-MX" sz="2400" b="1" dirty="0">
                <a:solidFill>
                  <a:prstClr val="black"/>
                </a:solidFill>
              </a:rPr>
              <a:t>LA RESILIENCIA </a:t>
            </a:r>
            <a:endParaRPr lang="es-ES" sz="2400" b="1" dirty="0">
              <a:solidFill>
                <a:prstClr val="black"/>
              </a:solidFill>
            </a:endParaRPr>
          </a:p>
        </p:txBody>
      </p:sp>
      <p:pic>
        <p:nvPicPr>
          <p:cNvPr id="9" name="Imagen 8">
            <a:extLst>
              <a:ext uri="{FF2B5EF4-FFF2-40B4-BE49-F238E27FC236}">
                <a16:creationId xmlns:a16="http://schemas.microsoft.com/office/drawing/2014/main" xmlns="" id="{048FBB1D-89FF-4956-8724-6250E60C81C1}"/>
              </a:ext>
            </a:extLst>
          </p:cNvPr>
          <p:cNvPicPr>
            <a:picLocks noChangeAspect="1"/>
          </p:cNvPicPr>
          <p:nvPr/>
        </p:nvPicPr>
        <p:blipFill>
          <a:blip r:embed="rId2"/>
          <a:stretch>
            <a:fillRect/>
          </a:stretch>
        </p:blipFill>
        <p:spPr>
          <a:xfrm>
            <a:off x="2846975" y="338983"/>
            <a:ext cx="6230652" cy="1097375"/>
          </a:xfrm>
          <a:prstGeom prst="rect">
            <a:avLst/>
          </a:prstGeom>
        </p:spPr>
      </p:pic>
      <p:pic>
        <p:nvPicPr>
          <p:cNvPr id="2" name="Imagen 1">
            <a:extLst>
              <a:ext uri="{FF2B5EF4-FFF2-40B4-BE49-F238E27FC236}">
                <a16:creationId xmlns:a16="http://schemas.microsoft.com/office/drawing/2014/main" xmlns="" id="{C31C437E-9B1E-46F2-868E-CCBC51343AB0}"/>
              </a:ext>
            </a:extLst>
          </p:cNvPr>
          <p:cNvPicPr>
            <a:picLocks noChangeAspect="1"/>
          </p:cNvPicPr>
          <p:nvPr/>
        </p:nvPicPr>
        <p:blipFill>
          <a:blip r:embed="rId3"/>
          <a:stretch>
            <a:fillRect/>
          </a:stretch>
        </p:blipFill>
        <p:spPr>
          <a:xfrm>
            <a:off x="8146903" y="751333"/>
            <a:ext cx="1280271" cy="640135"/>
          </a:xfrm>
          <a:prstGeom prst="rect">
            <a:avLst/>
          </a:prstGeom>
        </p:spPr>
      </p:pic>
    </p:spTree>
    <p:extLst>
      <p:ext uri="{BB962C8B-B14F-4D97-AF65-F5344CB8AC3E}">
        <p14:creationId xmlns:p14="http://schemas.microsoft.com/office/powerpoint/2010/main" val="3622291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xmlns="" id="{405CAC9D-0CD8-4E35-96E7-F7DB2F61D8AC}"/>
              </a:ext>
            </a:extLst>
          </p:cNvPr>
          <p:cNvSpPr>
            <a:spLocks noGrp="1"/>
          </p:cNvSpPr>
          <p:nvPr>
            <p:ph type="title"/>
          </p:nvPr>
        </p:nvSpPr>
        <p:spPr>
          <a:xfrm>
            <a:off x="1131268" y="640984"/>
            <a:ext cx="6077412" cy="5742399"/>
          </a:xfrm>
          <a:ln w="38100">
            <a:solidFill>
              <a:srgbClr val="0070C0"/>
            </a:solidFill>
          </a:ln>
        </p:spPr>
        <p:txBody>
          <a:bodyPr>
            <a:noAutofit/>
          </a:bodyPr>
          <a:lstStyle/>
          <a:p>
            <a:pPr algn="just">
              <a:lnSpc>
                <a:spcPct val="107000"/>
              </a:lnSpc>
              <a:spcAft>
                <a:spcPts val="800"/>
              </a:spcAft>
              <a:tabLst>
                <a:tab pos="666750" algn="l"/>
              </a:tabLst>
            </a:pPr>
            <a:r>
              <a:rPr lang="es-ES" sz="2200" b="1" cap="none" dirty="0">
                <a:solidFill>
                  <a:schemeClr val="tx1"/>
                </a:solidFill>
                <a:latin typeface="+mn-lt"/>
                <a:ea typeface="Calibri" panose="020F0502020204030204" pitchFamily="34" charset="0"/>
                <a:cs typeface="Times New Roman" panose="02020603050405020304" pitchFamily="18" charset="0"/>
              </a:rPr>
              <a:t>¿Han observado o conocido personas, amigos, vecinos o familiares que tienen una capacidad sorprendente de recuperarse de  eventos negativos, estresantes, o traumáticos  que les ha tocado vivir y salir fortalecidos ante adversidad? </a:t>
            </a:r>
            <a:br>
              <a:rPr lang="es-ES" sz="2200" b="1" cap="none" dirty="0">
                <a:solidFill>
                  <a:schemeClr val="tx1"/>
                </a:solidFill>
                <a:latin typeface="+mn-lt"/>
                <a:ea typeface="Calibri" panose="020F0502020204030204" pitchFamily="34" charset="0"/>
                <a:cs typeface="Times New Roman" panose="02020603050405020304" pitchFamily="18" charset="0"/>
              </a:rPr>
            </a:br>
            <a:r>
              <a:rPr lang="es-ES" sz="2200" cap="none" dirty="0">
                <a:solidFill>
                  <a:schemeClr val="tx1"/>
                </a:solidFill>
                <a:latin typeface="+mn-lt"/>
                <a:ea typeface="Calibri" panose="020F0502020204030204" pitchFamily="34" charset="0"/>
                <a:cs typeface="Times New Roman" panose="02020603050405020304" pitchFamily="18" charset="0"/>
              </a:rPr>
              <a:t>Cuando tratamos de entenderlos decimos que son personas</a:t>
            </a:r>
            <a:r>
              <a:rPr lang="es-ES" sz="2200" b="1" cap="none" dirty="0">
                <a:solidFill>
                  <a:schemeClr val="tx1"/>
                </a:solidFill>
                <a:latin typeface="+mn-lt"/>
                <a:ea typeface="Calibri" panose="020F0502020204030204" pitchFamily="34" charset="0"/>
                <a:cs typeface="Times New Roman" panose="02020603050405020304" pitchFamily="18" charset="0"/>
              </a:rPr>
              <a:t> resilientes</a:t>
            </a:r>
            <a:r>
              <a:rPr lang="es-ES" sz="2200" cap="none" dirty="0">
                <a:solidFill>
                  <a:schemeClr val="tx1"/>
                </a:solidFill>
                <a:latin typeface="+mn-lt"/>
                <a:ea typeface="Calibri" panose="020F0502020204030204" pitchFamily="34" charset="0"/>
                <a:cs typeface="Times New Roman" panose="02020603050405020304" pitchFamily="18" charset="0"/>
              </a:rPr>
              <a:t>.  Últimamente se ha hablado mucho de ella como una herramienta para  que los niños y adolescentes aprendan  habilidades sociales desde muy pequeños y  que en   adultos, los</a:t>
            </a:r>
            <a:r>
              <a:rPr lang="es-ES" sz="2200" cap="none" dirty="0">
                <a:solidFill>
                  <a:prstClr val="black"/>
                </a:solidFill>
                <a:latin typeface="Gill Sans MT" panose="020B0502020104020203"/>
                <a:ea typeface="Calibri" panose="020F0502020204030204" pitchFamily="34" charset="0"/>
                <a:cs typeface="Times New Roman" panose="02020603050405020304" pitchFamily="18" charset="0"/>
              </a:rPr>
              <a:t> ayuda</a:t>
            </a:r>
            <a:r>
              <a:rPr lang="es-ES" sz="2200" cap="none" dirty="0">
                <a:solidFill>
                  <a:schemeClr val="tx1"/>
                </a:solidFill>
                <a:latin typeface="+mn-lt"/>
                <a:ea typeface="Calibri" panose="020F0502020204030204" pitchFamily="34" charset="0"/>
                <a:cs typeface="Times New Roman" panose="02020603050405020304" pitchFamily="18" charset="0"/>
              </a:rPr>
              <a:t> a superar los fracasos y adversidades</a:t>
            </a:r>
            <a:r>
              <a:rPr lang="es-ES" sz="2200" dirty="0">
                <a:latin typeface="+mn-lt"/>
                <a:ea typeface="Calibri" panose="020F0502020204030204" pitchFamily="34" charset="0"/>
                <a:cs typeface="Times New Roman" panose="02020603050405020304" pitchFamily="18" charset="0"/>
              </a:rPr>
              <a:t>. </a:t>
            </a:r>
            <a:r>
              <a:rPr lang="es-ES" sz="2800" cap="none" dirty="0">
                <a:solidFill>
                  <a:schemeClr val="tx1"/>
                </a:solidFill>
                <a:latin typeface="+mn-lt"/>
                <a:ea typeface="Calibri" panose="020F0502020204030204" pitchFamily="34" charset="0"/>
                <a:cs typeface="Times New Roman" panose="02020603050405020304" pitchFamily="18" charset="0"/>
              </a:rPr>
              <a:t/>
            </a:r>
            <a:br>
              <a:rPr lang="es-ES" sz="2800" cap="none" dirty="0">
                <a:solidFill>
                  <a:schemeClr val="tx1"/>
                </a:solidFill>
                <a:latin typeface="+mn-lt"/>
                <a:ea typeface="Calibri" panose="020F0502020204030204" pitchFamily="34" charset="0"/>
                <a:cs typeface="Times New Roman" panose="02020603050405020304" pitchFamily="18" charset="0"/>
              </a:rPr>
            </a:br>
            <a:endParaRPr lang="es-ES" sz="2800" cap="none" dirty="0">
              <a:solidFill>
                <a:schemeClr val="tx1"/>
              </a:solidFill>
              <a:latin typeface="+mn-lt"/>
            </a:endParaRPr>
          </a:p>
        </p:txBody>
      </p:sp>
      <p:pic>
        <p:nvPicPr>
          <p:cNvPr id="12" name="Imagen 11">
            <a:extLst>
              <a:ext uri="{FF2B5EF4-FFF2-40B4-BE49-F238E27FC236}">
                <a16:creationId xmlns:a16="http://schemas.microsoft.com/office/drawing/2014/main" xmlns="" id="{B3107463-DEAE-43D3-97BE-CC0295A2D251}"/>
              </a:ext>
            </a:extLst>
          </p:cNvPr>
          <p:cNvPicPr>
            <a:picLocks noChangeAspect="1"/>
          </p:cNvPicPr>
          <p:nvPr/>
        </p:nvPicPr>
        <p:blipFill>
          <a:blip r:embed="rId2"/>
          <a:stretch>
            <a:fillRect/>
          </a:stretch>
        </p:blipFill>
        <p:spPr>
          <a:xfrm>
            <a:off x="7595521" y="1317382"/>
            <a:ext cx="3939702" cy="4389602"/>
          </a:xfrm>
          <a:prstGeom prst="rect">
            <a:avLst/>
          </a:prstGeom>
        </p:spPr>
      </p:pic>
    </p:spTree>
    <p:extLst>
      <p:ext uri="{BB962C8B-B14F-4D97-AF65-F5344CB8AC3E}">
        <p14:creationId xmlns:p14="http://schemas.microsoft.com/office/powerpoint/2010/main" val="116864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AAF926-5315-4784-B78D-A8261296A20D}"/>
              </a:ext>
            </a:extLst>
          </p:cNvPr>
          <p:cNvSpPr>
            <a:spLocks noGrp="1"/>
          </p:cNvSpPr>
          <p:nvPr>
            <p:ph type="title"/>
          </p:nvPr>
        </p:nvSpPr>
        <p:spPr>
          <a:xfrm>
            <a:off x="5252935" y="933854"/>
            <a:ext cx="6083822" cy="4824919"/>
          </a:xfrm>
          <a:ln w="57150">
            <a:solidFill>
              <a:srgbClr val="0070C0"/>
            </a:solidFill>
          </a:ln>
        </p:spPr>
        <p:txBody>
          <a:bodyPr>
            <a:normAutofit fontScale="90000"/>
          </a:bodyPr>
          <a:lstStyle/>
          <a:p>
            <a:pPr lvl="0" algn="just">
              <a:lnSpc>
                <a:spcPct val="110000"/>
              </a:lnSpc>
              <a:spcBef>
                <a:spcPts val="700"/>
              </a:spcBef>
            </a:pPr>
            <a:r>
              <a:rPr lang="es-MX" sz="3800" cap="none" spc="0" dirty="0">
                <a:solidFill>
                  <a:schemeClr val="tx1"/>
                </a:solidFill>
                <a:latin typeface="Gill Sans MT" panose="020B0502020104020203"/>
                <a:ea typeface="+mn-ea"/>
                <a:cs typeface="+mn-cs"/>
              </a:rPr>
              <a:t/>
            </a:r>
            <a:br>
              <a:rPr lang="es-MX" sz="3800" cap="none" spc="0" dirty="0">
                <a:solidFill>
                  <a:schemeClr val="tx1"/>
                </a:solidFill>
                <a:latin typeface="Gill Sans MT" panose="020B0502020104020203"/>
                <a:ea typeface="+mn-ea"/>
                <a:cs typeface="+mn-cs"/>
              </a:rPr>
            </a:br>
            <a:r>
              <a:rPr lang="es-MX" sz="3800" cap="none" spc="0" dirty="0">
                <a:solidFill>
                  <a:schemeClr val="tx1"/>
                </a:solidFill>
                <a:latin typeface="Gill Sans MT" panose="020B0502020104020203"/>
                <a:ea typeface="+mn-ea"/>
                <a:cs typeface="+mn-cs"/>
              </a:rPr>
              <a:t>La Resiliencia es entendida como:  </a:t>
            </a:r>
            <a:br>
              <a:rPr lang="es-MX" sz="3800" cap="none" spc="0" dirty="0">
                <a:solidFill>
                  <a:schemeClr val="tx1"/>
                </a:solidFill>
                <a:latin typeface="Gill Sans MT" panose="020B0502020104020203"/>
                <a:ea typeface="+mn-ea"/>
                <a:cs typeface="+mn-cs"/>
              </a:rPr>
            </a:br>
            <a:r>
              <a:rPr lang="es-MX" sz="3800" cap="none" spc="0" dirty="0">
                <a:solidFill>
                  <a:schemeClr val="tx1"/>
                </a:solidFill>
                <a:latin typeface="Gill Sans MT" panose="020B0502020104020203"/>
                <a:ea typeface="+mn-ea"/>
                <a:cs typeface="+mn-cs"/>
              </a:rPr>
              <a:t>“…la capacidad que tenemos los</a:t>
            </a:r>
            <a:br>
              <a:rPr lang="es-MX" sz="3800" cap="none" spc="0" dirty="0">
                <a:solidFill>
                  <a:schemeClr val="tx1"/>
                </a:solidFill>
                <a:latin typeface="Gill Sans MT" panose="020B0502020104020203"/>
                <a:ea typeface="+mn-ea"/>
                <a:cs typeface="+mn-cs"/>
              </a:rPr>
            </a:br>
            <a:r>
              <a:rPr lang="es-MX" sz="3800" cap="none" spc="0" dirty="0">
                <a:solidFill>
                  <a:schemeClr val="tx1"/>
                </a:solidFill>
                <a:latin typeface="Gill Sans MT" panose="020B0502020104020203"/>
                <a:ea typeface="+mn-ea"/>
                <a:cs typeface="+mn-cs"/>
              </a:rPr>
              <a:t>seres humanos para lograr cambios exitosos en nosotros mismos y en nuestro medio, más allá de la adversidad…” </a:t>
            </a:r>
            <a:r>
              <a:rPr lang="es-ES" sz="2800" cap="none" spc="0" dirty="0">
                <a:solidFill>
                  <a:schemeClr val="tx1"/>
                </a:solidFill>
                <a:latin typeface="Gill Sans MT" panose="020B0502020104020203"/>
                <a:ea typeface="+mn-ea"/>
                <a:cs typeface="+mn-cs"/>
              </a:rPr>
              <a:t/>
            </a:r>
            <a:br>
              <a:rPr lang="es-ES" sz="2800" cap="none" spc="0" dirty="0">
                <a:solidFill>
                  <a:schemeClr val="tx1"/>
                </a:solidFill>
                <a:latin typeface="Gill Sans MT" panose="020B0502020104020203"/>
                <a:ea typeface="+mn-ea"/>
                <a:cs typeface="+mn-cs"/>
              </a:rPr>
            </a:br>
            <a:endParaRPr lang="es-ES" sz="2800" dirty="0">
              <a:solidFill>
                <a:schemeClr val="tx1"/>
              </a:solidFill>
            </a:endParaRPr>
          </a:p>
        </p:txBody>
      </p:sp>
      <p:pic>
        <p:nvPicPr>
          <p:cNvPr id="9" name="Imagen 8">
            <a:extLst>
              <a:ext uri="{FF2B5EF4-FFF2-40B4-BE49-F238E27FC236}">
                <a16:creationId xmlns:a16="http://schemas.microsoft.com/office/drawing/2014/main" xmlns="" id="{9D278848-F7D9-48DD-812B-E2EBE279A750}"/>
              </a:ext>
            </a:extLst>
          </p:cNvPr>
          <p:cNvPicPr>
            <a:picLocks noChangeAspect="1"/>
          </p:cNvPicPr>
          <p:nvPr/>
        </p:nvPicPr>
        <p:blipFill>
          <a:blip r:embed="rId2"/>
          <a:stretch>
            <a:fillRect/>
          </a:stretch>
        </p:blipFill>
        <p:spPr>
          <a:xfrm>
            <a:off x="1332490" y="1252538"/>
            <a:ext cx="3729728" cy="4187550"/>
          </a:xfrm>
          <a:prstGeom prst="rect">
            <a:avLst/>
          </a:prstGeom>
        </p:spPr>
      </p:pic>
    </p:spTree>
    <p:extLst>
      <p:ext uri="{BB962C8B-B14F-4D97-AF65-F5344CB8AC3E}">
        <p14:creationId xmlns:p14="http://schemas.microsoft.com/office/powerpoint/2010/main" val="79432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DF31E2F-8115-443A-820C-79BF9240686A}"/>
              </a:ext>
            </a:extLst>
          </p:cNvPr>
          <p:cNvPicPr>
            <a:picLocks noChangeAspect="1"/>
          </p:cNvPicPr>
          <p:nvPr/>
        </p:nvPicPr>
        <p:blipFill>
          <a:blip r:embed="rId2"/>
          <a:stretch>
            <a:fillRect/>
          </a:stretch>
        </p:blipFill>
        <p:spPr>
          <a:xfrm>
            <a:off x="1475500" y="207238"/>
            <a:ext cx="10028789" cy="591363"/>
          </a:xfrm>
          <a:prstGeom prst="rect">
            <a:avLst/>
          </a:prstGeom>
        </p:spPr>
      </p:pic>
      <p:sp>
        <p:nvSpPr>
          <p:cNvPr id="5" name="Rectángulo 4">
            <a:extLst>
              <a:ext uri="{FF2B5EF4-FFF2-40B4-BE49-F238E27FC236}">
                <a16:creationId xmlns:a16="http://schemas.microsoft.com/office/drawing/2014/main" xmlns="" id="{B8AEDD75-79A0-4E1E-A3BC-5DD4BE766EDB}"/>
              </a:ext>
            </a:extLst>
          </p:cNvPr>
          <p:cNvSpPr/>
          <p:nvPr/>
        </p:nvSpPr>
        <p:spPr>
          <a:xfrm>
            <a:off x="931148" y="911387"/>
            <a:ext cx="10761785" cy="1569660"/>
          </a:xfrm>
          <a:prstGeom prst="rect">
            <a:avLst/>
          </a:prstGeom>
        </p:spPr>
        <p:txBody>
          <a:bodyPr wrap="square">
            <a:spAutoFit/>
          </a:bodyPr>
          <a:lstStyle/>
          <a:p>
            <a:pPr lvl="0" algn="just" fontAlgn="base"/>
            <a:r>
              <a:rPr lang="es-ES" sz="2400" dirty="0">
                <a:solidFill>
                  <a:srgbClr val="000000"/>
                </a:solidFill>
                <a:ea typeface="Times New Roman" panose="02020603050405020304" pitchFamily="18" charset="0"/>
                <a:cs typeface="Times New Roman" panose="02020603050405020304" pitchFamily="18" charset="0"/>
              </a:rPr>
              <a:t>Los niños son los seres </a:t>
            </a:r>
            <a:r>
              <a:rPr lang="es-ES" sz="2400" b="1" dirty="0">
                <a:solidFill>
                  <a:srgbClr val="000000"/>
                </a:solidFill>
                <a:ea typeface="Times New Roman" panose="02020603050405020304" pitchFamily="18" charset="0"/>
                <a:cs typeface="Times New Roman" panose="02020603050405020304" pitchFamily="18" charset="0"/>
              </a:rPr>
              <a:t>más vulnerables </a:t>
            </a:r>
            <a:r>
              <a:rPr lang="es-ES" sz="2400" dirty="0">
                <a:solidFill>
                  <a:srgbClr val="000000"/>
                </a:solidFill>
                <a:ea typeface="Times New Roman" panose="02020603050405020304" pitchFamily="18" charset="0"/>
                <a:cs typeface="Times New Roman" panose="02020603050405020304" pitchFamily="18" charset="0"/>
              </a:rPr>
              <a:t>porque no cuentan con las herramientas necesarias para poder </a:t>
            </a:r>
            <a:r>
              <a:rPr lang="es-ES" sz="2400" b="1" dirty="0">
                <a:solidFill>
                  <a:srgbClr val="000000"/>
                </a:solidFill>
                <a:ea typeface="Times New Roman" panose="02020603050405020304" pitchFamily="18" charset="0"/>
                <a:cs typeface="Times New Roman" panose="02020603050405020304" pitchFamily="18" charset="0"/>
              </a:rPr>
              <a:t>enfrentarse a los problemas de la vida</a:t>
            </a:r>
            <a:r>
              <a:rPr lang="es-ES" sz="2400" dirty="0">
                <a:solidFill>
                  <a:srgbClr val="000000"/>
                </a:solidFill>
                <a:ea typeface="Times New Roman" panose="02020603050405020304" pitchFamily="18" charset="0"/>
                <a:cs typeface="Times New Roman" panose="02020603050405020304" pitchFamily="18" charset="0"/>
              </a:rPr>
              <a:t>. Fomentar esta capacidad en tus hijos es indispensable para su </a:t>
            </a:r>
            <a:r>
              <a:rPr lang="es-ES" sz="2400" b="1" dirty="0">
                <a:solidFill>
                  <a:srgbClr val="000000"/>
                </a:solidFill>
                <a:ea typeface="Times New Roman" panose="02020603050405020304" pitchFamily="18" charset="0"/>
                <a:cs typeface="Times New Roman" panose="02020603050405020304" pitchFamily="18" charset="0"/>
              </a:rPr>
              <a:t>óptimo desarrollo</a:t>
            </a:r>
            <a:r>
              <a:rPr lang="es-ES" sz="2400" dirty="0">
                <a:solidFill>
                  <a:srgbClr val="000000"/>
                </a:solidFill>
                <a:ea typeface="Times New Roman" panose="02020603050405020304" pitchFamily="18" charset="0"/>
                <a:cs typeface="Times New Roman" panose="02020603050405020304" pitchFamily="18" charset="0"/>
              </a:rPr>
              <a:t>.  Hay cinco puntos en  que  puede ayudar como padre o madre:</a:t>
            </a:r>
            <a:endParaRPr lang="es-ES" sz="2400" dirty="0">
              <a:solidFill>
                <a:prstClr val="black"/>
              </a:solidFill>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xmlns="" id="{950EA201-9E72-45AE-BC09-092E811F83C3}"/>
              </a:ext>
            </a:extLst>
          </p:cNvPr>
          <p:cNvSpPr/>
          <p:nvPr/>
        </p:nvSpPr>
        <p:spPr>
          <a:xfrm>
            <a:off x="1228578" y="2660665"/>
            <a:ext cx="6096000" cy="4182876"/>
          </a:xfrm>
          <a:prstGeom prst="rect">
            <a:avLst/>
          </a:prstGeom>
          <a:ln w="38100">
            <a:solidFill>
              <a:srgbClr val="0070C0"/>
            </a:solidFill>
          </a:ln>
        </p:spPr>
        <p:txBody>
          <a:bodyPr>
            <a:spAutoFit/>
          </a:bodyPr>
          <a:lstStyle/>
          <a:p>
            <a:pPr lvl="0" algn="just" fontAlgn="base">
              <a:lnSpc>
                <a:spcPct val="107000"/>
              </a:lnSpc>
              <a:spcAft>
                <a:spcPts val="800"/>
              </a:spcAft>
            </a:pPr>
            <a:r>
              <a:rPr lang="es-ES" sz="2400" b="1" dirty="0">
                <a:solidFill>
                  <a:srgbClr val="ED7D31">
                    <a:lumMod val="75000"/>
                  </a:srgbClr>
                </a:solidFill>
                <a:ea typeface="Times New Roman" panose="02020603050405020304" pitchFamily="18" charset="0"/>
                <a:cs typeface="Times New Roman" panose="02020603050405020304" pitchFamily="18" charset="0"/>
              </a:rPr>
              <a:t>1. ENSÉÑALES QUE EL CAMBIO ES PARTE INDISCUTIBLE DE LA VIDA.</a:t>
            </a:r>
            <a:r>
              <a:rPr lang="es-ES" sz="2400" dirty="0">
                <a:solidFill>
                  <a:srgbClr val="ED7D31">
                    <a:lumMod val="75000"/>
                  </a:srgbClr>
                </a:solidFill>
                <a:ea typeface="Times New Roman" panose="02020603050405020304" pitchFamily="18" charset="0"/>
                <a:cs typeface="Times New Roman" panose="02020603050405020304" pitchFamily="18" charset="0"/>
              </a:rPr>
              <a:t> </a:t>
            </a:r>
          </a:p>
          <a:p>
            <a:pPr lvl="0" algn="just" fontAlgn="base">
              <a:lnSpc>
                <a:spcPct val="107000"/>
              </a:lnSpc>
              <a:spcAft>
                <a:spcPts val="800"/>
              </a:spcAft>
            </a:pPr>
            <a:r>
              <a:rPr lang="es-ES" sz="2800" dirty="0">
                <a:solidFill>
                  <a:srgbClr val="000000"/>
                </a:solidFill>
                <a:ea typeface="Times New Roman" panose="02020603050405020304" pitchFamily="18" charset="0"/>
                <a:cs typeface="Times New Roman" panose="02020603050405020304" pitchFamily="18" charset="0"/>
              </a:rPr>
              <a:t>Nada permanece eternamente y no tiene porque ser negativo. Cada cambio es una oportunidad para abrir puertas nuevas, crecer y enriquecernos. Es un momento para poder repasar todo lo aprendido y  tratar de alcanzar un mayor bienestar.</a:t>
            </a:r>
            <a:endParaRPr lang="es-ES" sz="2800" dirty="0">
              <a:solidFill>
                <a:prstClr val="black"/>
              </a:solidFill>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xmlns="" id="{C7B3CA91-DAF7-4628-B3EE-867C044B9C8B}"/>
              </a:ext>
            </a:extLst>
          </p:cNvPr>
          <p:cNvPicPr>
            <a:picLocks noChangeAspect="1"/>
          </p:cNvPicPr>
          <p:nvPr/>
        </p:nvPicPr>
        <p:blipFill>
          <a:blip r:embed="rId3"/>
          <a:stretch>
            <a:fillRect/>
          </a:stretch>
        </p:blipFill>
        <p:spPr>
          <a:xfrm>
            <a:off x="7655014" y="2660665"/>
            <a:ext cx="4037919" cy="3755920"/>
          </a:xfrm>
          <a:prstGeom prst="rect">
            <a:avLst/>
          </a:prstGeom>
        </p:spPr>
      </p:pic>
    </p:spTree>
    <p:extLst>
      <p:ext uri="{BB962C8B-B14F-4D97-AF65-F5344CB8AC3E}">
        <p14:creationId xmlns:p14="http://schemas.microsoft.com/office/powerpoint/2010/main" val="72939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D421611-77D0-4195-9853-C98993A5BB33}"/>
              </a:ext>
            </a:extLst>
          </p:cNvPr>
          <p:cNvSpPr/>
          <p:nvPr/>
        </p:nvSpPr>
        <p:spPr>
          <a:xfrm>
            <a:off x="879566" y="145246"/>
            <a:ext cx="6165668" cy="6619697"/>
          </a:xfrm>
          <a:prstGeom prst="rect">
            <a:avLst/>
          </a:prstGeom>
          <a:ln w="38100">
            <a:solidFill>
              <a:srgbClr val="0070C0"/>
            </a:solidFill>
          </a:ln>
        </p:spPr>
        <p:txBody>
          <a:bodyPr wrap="square">
            <a:spAutoFit/>
          </a:bodyPr>
          <a:lstStyle/>
          <a:p>
            <a:pPr lvl="0" fontAlgn="base">
              <a:lnSpc>
                <a:spcPct val="107000"/>
              </a:lnSpc>
              <a:spcAft>
                <a:spcPts val="800"/>
              </a:spcAft>
            </a:pPr>
            <a:r>
              <a:rPr lang="es-ES" sz="2800" b="1" dirty="0">
                <a:solidFill>
                  <a:schemeClr val="accent6">
                    <a:lumMod val="75000"/>
                  </a:schemeClr>
                </a:solidFill>
                <a:ea typeface="Times New Roman" panose="02020603050405020304" pitchFamily="18" charset="0"/>
                <a:cs typeface="Times New Roman" panose="02020603050405020304" pitchFamily="18" charset="0"/>
              </a:rPr>
              <a:t>2. FOMENTA SU OPTIMISMO</a:t>
            </a:r>
            <a:endParaRPr lang="es-ES" sz="2800" dirty="0">
              <a:solidFill>
                <a:schemeClr val="accent6">
                  <a:lumMod val="75000"/>
                </a:schemeClr>
              </a:solidFill>
              <a:ea typeface="Times New Roman" panose="02020603050405020304" pitchFamily="18" charset="0"/>
              <a:cs typeface="Times New Roman" panose="02020603050405020304" pitchFamily="18" charset="0"/>
            </a:endParaRPr>
          </a:p>
          <a:p>
            <a:pPr lvl="0" algn="just" fontAlgn="base">
              <a:lnSpc>
                <a:spcPct val="107000"/>
              </a:lnSpc>
              <a:spcAft>
                <a:spcPts val="800"/>
              </a:spcAft>
            </a:pPr>
            <a:r>
              <a:rPr lang="es-ES" sz="2800" dirty="0">
                <a:solidFill>
                  <a:srgbClr val="000000"/>
                </a:solidFill>
                <a:ea typeface="Times New Roman" panose="02020603050405020304" pitchFamily="18" charset="0"/>
                <a:cs typeface="Times New Roman" panose="02020603050405020304" pitchFamily="18" charset="0"/>
              </a:rPr>
              <a:t>Una buena actitud es la clave para enfrentarse a cualquier situación y salir victorioso de ella. Y es que no se trata de ver únicamente el lado bueno de las cosas, sino de que pese a todo lo malo que pudiera existir, siempre podemos encontrar algún motivo por el que vale la pena luchar y vivir. Con su actitud, sus palabras ponga una dosis de pensamientos positivos. “¡Qué bien lo hiciste¡” “Me gustó como reaccionaste pacíficamente”.   </a:t>
            </a:r>
            <a:r>
              <a:rPr lang="es-ES" sz="2800" b="1" dirty="0">
                <a:solidFill>
                  <a:srgbClr val="000000"/>
                </a:solidFill>
                <a:ea typeface="Times New Roman" panose="02020603050405020304" pitchFamily="18" charset="0"/>
                <a:cs typeface="Times New Roman" panose="02020603050405020304" pitchFamily="18" charset="0"/>
              </a:rPr>
              <a:t>Recuerde que confianza genera confianza. </a:t>
            </a:r>
            <a:endParaRPr lang="es-ES" sz="2800" b="1" dirty="0">
              <a:solidFill>
                <a:prstClr val="black"/>
              </a:solidFill>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xmlns="" id="{6D83BCAA-FFE9-4BA4-980F-8331DF93DE29}"/>
              </a:ext>
            </a:extLst>
          </p:cNvPr>
          <p:cNvPicPr>
            <a:picLocks noChangeAspect="1"/>
          </p:cNvPicPr>
          <p:nvPr/>
        </p:nvPicPr>
        <p:blipFill>
          <a:blip r:embed="rId2"/>
          <a:stretch>
            <a:fillRect/>
          </a:stretch>
        </p:blipFill>
        <p:spPr>
          <a:xfrm>
            <a:off x="7352036" y="1163555"/>
            <a:ext cx="4029075" cy="4583077"/>
          </a:xfrm>
          <a:prstGeom prst="rect">
            <a:avLst/>
          </a:prstGeom>
        </p:spPr>
      </p:pic>
    </p:spTree>
    <p:extLst>
      <p:ext uri="{BB962C8B-B14F-4D97-AF65-F5344CB8AC3E}">
        <p14:creationId xmlns:p14="http://schemas.microsoft.com/office/powerpoint/2010/main" val="402319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BE03534-CE90-4AD8-B55B-09181BDFD5E3}"/>
              </a:ext>
            </a:extLst>
          </p:cNvPr>
          <p:cNvSpPr>
            <a:spLocks noGrp="1"/>
          </p:cNvSpPr>
          <p:nvPr>
            <p:ph type="title"/>
          </p:nvPr>
        </p:nvSpPr>
        <p:spPr>
          <a:xfrm>
            <a:off x="6465433" y="685175"/>
            <a:ext cx="5106920" cy="5297189"/>
          </a:xfrm>
          <a:ln w="38100">
            <a:solidFill>
              <a:srgbClr val="0070C0"/>
            </a:solidFill>
          </a:ln>
        </p:spPr>
        <p:txBody>
          <a:bodyPr>
            <a:noAutofit/>
          </a:bodyPr>
          <a:lstStyle/>
          <a:p>
            <a:pPr lvl="0" algn="just" defTabSz="457200" fontAlgn="base">
              <a:lnSpc>
                <a:spcPct val="100000"/>
              </a:lnSpc>
              <a:spcBef>
                <a:spcPts val="0"/>
              </a:spcBef>
              <a:spcAft>
                <a:spcPts val="800"/>
              </a:spcAft>
            </a:pPr>
            <a:r>
              <a:rPr lang="es-ES" sz="2800" b="1" cap="none" spc="0" dirty="0">
                <a:solidFill>
                  <a:srgbClr val="7030A0"/>
                </a:solidFill>
                <a:latin typeface="PTSerif-Bold"/>
                <a:ea typeface="Times New Roman" panose="02020603050405020304" pitchFamily="18" charset="0"/>
                <a:cs typeface="Times New Roman" panose="02020603050405020304" pitchFamily="18" charset="0"/>
              </a:rPr>
              <a:t>3. ENSÉÑALES A AMPLIAR SU CÍRCULO DE AMIGOS.</a:t>
            </a:r>
            <a:r>
              <a:rPr lang="es-ES" sz="2800" cap="none" spc="0" dirty="0">
                <a:solidFill>
                  <a:srgbClr val="7030A0"/>
                </a:solidFill>
                <a:latin typeface="+mn-lt"/>
                <a:ea typeface="Times New Roman" panose="02020603050405020304" pitchFamily="18" charset="0"/>
                <a:cs typeface="Times New Roman" panose="02020603050405020304" pitchFamily="18" charset="0"/>
              </a:rPr>
              <a:t> </a:t>
            </a:r>
            <a:r>
              <a:rPr lang="es-ES" sz="2800" cap="none" spc="0" dirty="0">
                <a:solidFill>
                  <a:srgbClr val="000000"/>
                </a:solidFill>
                <a:latin typeface="+mn-lt"/>
                <a:ea typeface="Times New Roman" panose="02020603050405020304" pitchFamily="18" charset="0"/>
                <a:cs typeface="Times New Roman" panose="02020603050405020304" pitchFamily="18" charset="0"/>
              </a:rPr>
              <a:t/>
            </a:r>
            <a:br>
              <a:rPr lang="es-ES" sz="2800" cap="none" spc="0" dirty="0">
                <a:solidFill>
                  <a:srgbClr val="000000"/>
                </a:solidFill>
                <a:latin typeface="+mn-lt"/>
                <a:ea typeface="Times New Roman" panose="02020603050405020304" pitchFamily="18" charset="0"/>
                <a:cs typeface="Times New Roman" panose="02020603050405020304" pitchFamily="18" charset="0"/>
              </a:rPr>
            </a:br>
            <a:r>
              <a:rPr lang="es-ES" sz="2800" cap="none" spc="0" dirty="0">
                <a:solidFill>
                  <a:srgbClr val="000000"/>
                </a:solidFill>
                <a:latin typeface="+mn-lt"/>
                <a:ea typeface="Times New Roman" panose="02020603050405020304" pitchFamily="18" charset="0"/>
                <a:cs typeface="Times New Roman" panose="02020603050405020304" pitchFamily="18" charset="0"/>
              </a:rPr>
              <a:t>Una buena base de apoyo social basada en niños y niñas de su edad es crucial a la hora de desarrollar la resiliencia. Además, aumentan sus relaciones positivas y fomenta su autoestima y   bienestar. Aprende a aceptar a sus compañeros y a respetar las reglas de grupo y amistad.</a:t>
            </a:r>
            <a:r>
              <a:rPr lang="es-ES" sz="2800" cap="none"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2800" cap="none"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s-ES" sz="2800" dirty="0"/>
          </a:p>
        </p:txBody>
      </p:sp>
      <p:pic>
        <p:nvPicPr>
          <p:cNvPr id="4" name="Imagen 3">
            <a:extLst>
              <a:ext uri="{FF2B5EF4-FFF2-40B4-BE49-F238E27FC236}">
                <a16:creationId xmlns:a16="http://schemas.microsoft.com/office/drawing/2014/main" xmlns="" id="{716AE819-896A-40DB-B103-9574F87EA93C}"/>
              </a:ext>
            </a:extLst>
          </p:cNvPr>
          <p:cNvPicPr>
            <a:picLocks noChangeAspect="1"/>
          </p:cNvPicPr>
          <p:nvPr/>
        </p:nvPicPr>
        <p:blipFill>
          <a:blip r:embed="rId2"/>
          <a:stretch>
            <a:fillRect/>
          </a:stretch>
        </p:blipFill>
        <p:spPr>
          <a:xfrm>
            <a:off x="1333822" y="1378040"/>
            <a:ext cx="4603339" cy="4232003"/>
          </a:xfrm>
          <a:prstGeom prst="rect">
            <a:avLst/>
          </a:prstGeom>
        </p:spPr>
      </p:pic>
    </p:spTree>
    <p:extLst>
      <p:ext uri="{BB962C8B-B14F-4D97-AF65-F5344CB8AC3E}">
        <p14:creationId xmlns:p14="http://schemas.microsoft.com/office/powerpoint/2010/main" val="312998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042400E-C149-4BB1-AF6A-F152D2DA5527}"/>
              </a:ext>
            </a:extLst>
          </p:cNvPr>
          <p:cNvSpPr/>
          <p:nvPr/>
        </p:nvSpPr>
        <p:spPr>
          <a:xfrm>
            <a:off x="931816" y="246351"/>
            <a:ext cx="7454537" cy="6227346"/>
          </a:xfrm>
          <a:prstGeom prst="rect">
            <a:avLst/>
          </a:prstGeom>
          <a:ln w="38100">
            <a:solidFill>
              <a:srgbClr val="0070C0"/>
            </a:solidFill>
          </a:ln>
        </p:spPr>
        <p:txBody>
          <a:bodyPr wrap="square">
            <a:spAutoFit/>
          </a:bodyPr>
          <a:lstStyle/>
          <a:p>
            <a:pPr lvl="0" fontAlgn="base">
              <a:spcAft>
                <a:spcPts val="800"/>
              </a:spcAft>
            </a:pPr>
            <a:r>
              <a:rPr lang="es-ES" sz="2800" b="1" dirty="0">
                <a:solidFill>
                  <a:srgbClr val="C00000"/>
                </a:solidFill>
                <a:ea typeface="Times New Roman" panose="02020603050405020304" pitchFamily="18" charset="0"/>
                <a:cs typeface="Times New Roman" panose="02020603050405020304" pitchFamily="18" charset="0"/>
              </a:rPr>
              <a:t>4. EDÚCALES EN AUTONOMÍA</a:t>
            </a:r>
            <a:r>
              <a:rPr lang="es-ES" sz="2800" dirty="0">
                <a:solidFill>
                  <a:srgbClr val="C00000"/>
                </a:solidFill>
                <a:ea typeface="Times New Roman" panose="02020603050405020304" pitchFamily="18" charset="0"/>
                <a:cs typeface="Times New Roman" panose="02020603050405020304" pitchFamily="18" charset="0"/>
              </a:rPr>
              <a:t> </a:t>
            </a:r>
          </a:p>
          <a:p>
            <a:pPr lvl="0" algn="just" fontAlgn="base"/>
            <a:r>
              <a:rPr lang="es-ES" sz="2800" dirty="0">
                <a:solidFill>
                  <a:srgbClr val="000000"/>
                </a:solidFill>
                <a:ea typeface="Times New Roman" panose="02020603050405020304" pitchFamily="18" charset="0"/>
                <a:cs typeface="Times New Roman" panose="02020603050405020304" pitchFamily="18" charset="0"/>
              </a:rPr>
              <a:t>Con tu ayuda y apoyo deben ir resolviendo por ellos mismos todas las tareas, desafíos  diarios y los problemas que vayan surgiendo, desde lavarse los dientes hasta enfrentarse más adelante a la frustración de un conflicto no resuelto, de un tropiezo, de una pérdida afectiva o material. Enséñeles el cómo de los hábitos y acciones y déjelos caminar bajo su supervisión. No le haga ni resuelva lo que a ellos les corresponde.</a:t>
            </a:r>
          </a:p>
          <a:p>
            <a:pPr lvl="0" algn="just" fontAlgn="base"/>
            <a:r>
              <a:rPr lang="es-MX" sz="2800" b="1" dirty="0">
                <a:solidFill>
                  <a:srgbClr val="333333"/>
                </a:solidFill>
              </a:rPr>
              <a:t>Les permitirá ser independientes</a:t>
            </a:r>
            <a:r>
              <a:rPr lang="es-MX" sz="2800" dirty="0">
                <a:solidFill>
                  <a:srgbClr val="333333"/>
                </a:solidFill>
              </a:rPr>
              <a:t> y les dotará de la iniciativa necesaria para progresar en sus aprendizajes</a:t>
            </a:r>
            <a:r>
              <a:rPr lang="es-MX" sz="2800" dirty="0"/>
              <a:t>  </a:t>
            </a:r>
            <a:r>
              <a:rPr lang="es-MX" sz="2800" dirty="0">
                <a:solidFill>
                  <a:srgbClr val="333333"/>
                </a:solidFill>
              </a:rPr>
              <a:t>y manejarse satisfactoriamente en sus relaciones con los demás</a:t>
            </a:r>
            <a:endParaRPr lang="es-ES" sz="2800" dirty="0">
              <a:solidFill>
                <a:prstClr val="black"/>
              </a:solidFill>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xmlns="" id="{1B58F3B1-03CB-4C04-A1E3-2252C7D2D7F4}"/>
              </a:ext>
            </a:extLst>
          </p:cNvPr>
          <p:cNvPicPr>
            <a:picLocks noChangeAspect="1"/>
          </p:cNvPicPr>
          <p:nvPr/>
        </p:nvPicPr>
        <p:blipFill>
          <a:blip r:embed="rId2"/>
          <a:stretch>
            <a:fillRect/>
          </a:stretch>
        </p:blipFill>
        <p:spPr>
          <a:xfrm>
            <a:off x="8464731" y="1237959"/>
            <a:ext cx="3272413" cy="4039436"/>
          </a:xfrm>
          <a:prstGeom prst="rect">
            <a:avLst/>
          </a:prstGeom>
        </p:spPr>
      </p:pic>
    </p:spTree>
    <p:extLst>
      <p:ext uri="{BB962C8B-B14F-4D97-AF65-F5344CB8AC3E}">
        <p14:creationId xmlns:p14="http://schemas.microsoft.com/office/powerpoint/2010/main" val="1582390483"/>
      </p:ext>
    </p:extLst>
  </p:cSld>
  <p:clrMapOvr>
    <a:masterClrMapping/>
  </p:clrMapOvr>
</p:sld>
</file>

<file path=ppt/theme/theme1.xml><?xml version="1.0" encoding="utf-8"?>
<a:theme xmlns:a="http://schemas.openxmlformats.org/drawingml/2006/main" name="Distintiv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309</TotalTime>
  <Words>1714</Words>
  <Application>Microsoft Office PowerPoint</Application>
  <PresentationFormat>Panorámica</PresentationFormat>
  <Paragraphs>83</Paragraphs>
  <Slides>25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25</vt:i4>
      </vt:variant>
    </vt:vector>
  </HeadingPairs>
  <TitlesOfParts>
    <vt:vector size="35" baseType="lpstr">
      <vt:lpstr>Arial</vt:lpstr>
      <vt:lpstr>Calibri</vt:lpstr>
      <vt:lpstr>Gill Sans MT</vt:lpstr>
      <vt:lpstr>Impact</vt:lpstr>
      <vt:lpstr>Mistral</vt:lpstr>
      <vt:lpstr>Modern Love Grunge</vt:lpstr>
      <vt:lpstr>PTSerif-Bold</vt:lpstr>
      <vt:lpstr>Selawik</vt:lpstr>
      <vt:lpstr>Times New Roman</vt:lpstr>
      <vt:lpstr>Distintivo</vt:lpstr>
      <vt:lpstr>Presentación de PowerPoint</vt:lpstr>
      <vt:lpstr>Colegio Anglo Maipú 1940-2020    80 Aniversario </vt:lpstr>
      <vt:lpstr>Presentación de PowerPoint</vt:lpstr>
      <vt:lpstr>¿Han observado o conocido personas, amigos, vecinos o familiares que tienen una capacidad sorprendente de recuperarse de  eventos negativos, estresantes, o traumáticos  que les ha tocado vivir y salir fortalecidos ante adversidad?  Cuando tratamos de entenderlos decimos que son personas resilientes.  Últimamente se ha hablado mucho de ella como una herramienta para  que los niños y adolescentes aprendan  habilidades sociales desde muy pequeños y  que en   adultos, los ayuda a superar los fracasos y adversidades.  </vt:lpstr>
      <vt:lpstr> La Resiliencia es entendida como:   “…la capacidad que tenemos los seres humanos para lograr cambios exitosos en nosotros mismos y en nuestro medio, más allá de la adversidad…”  </vt:lpstr>
      <vt:lpstr>Presentación de PowerPoint</vt:lpstr>
      <vt:lpstr>Presentación de PowerPoint</vt:lpstr>
      <vt:lpstr>3. ENSÉÑALES A AMPLIAR SU CÍRCULO DE AMIGOS.  Una buena base de apoyo social basada en niños y niñas de su edad es crucial a la hora de desarrollar la resiliencia. Además, aumentan sus relaciones positivas y fomenta su autoestima y   bienestar. Aprende a aceptar a sus compañeros y a respetar las reglas de grupo y amistad. </vt:lpstr>
      <vt:lpstr>Presentación de PowerPoint</vt:lpstr>
      <vt:lpstr>Presentación de PowerPoint</vt:lpstr>
      <vt:lpstr>Presentación de PowerPoint</vt:lpstr>
      <vt:lpstr>Presentación de PowerPoint</vt:lpstr>
      <vt:lpstr>Presentación de PowerPoint</vt:lpstr>
      <vt:lpstr>Presentación de PowerPoint</vt:lpstr>
      <vt:lpstr>Para ir sanando nuestras emociones </vt:lpstr>
      <vt:lpstr> A continuación encontrará varios juegos donde los niños pueden desarrollar toda su creatividad e ingenio con materiales de desecho y fáciles de encontrar en casa y otros para compartir en familia.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chupito chupito</dc:creator>
  <cp:lastModifiedBy>Notebook 20</cp:lastModifiedBy>
  <cp:revision>40</cp:revision>
  <dcterms:created xsi:type="dcterms:W3CDTF">2020-04-20T01:34:44Z</dcterms:created>
  <dcterms:modified xsi:type="dcterms:W3CDTF">2020-05-13T15:05:02Z</dcterms:modified>
</cp:coreProperties>
</file>